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
<Relationships xmlns="http://schemas.openxmlformats.org/package/2006/relationships">
  <Relationship Id="rId3" Type="http://schemas.openxmlformats.org/officeDocument/2006/relationships/extended-properties" Target="docProps/app.xml" />
  <Relationship Id="rId2" Type="http://schemas.openxmlformats.org/package/2006/relationships/metadata/core-properties" Target="docProps/core.xml" />
  <Relationship Id="rId1" Type="http://schemas.openxmlformats.org/officeDocument/2006/relationships/officeDocument" Target="ppt/presentation.xml" 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sldIdLst>
    <p:sldId id="256" r:id="rId5"/>
    <p:sldId id="257" r:id="rId6"/>
  </p:sldIdLst>
  <p:sldSz cx="7199313" cy="10439400"/>
  <p:notesSz cx="7031038" cy="101631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44" userDrawn="1">
          <p15:clr>
            <a:srgbClr val="A4A3A4"/>
          </p15:clr>
        </p15:guide>
        <p15:guide id="2" pos="22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4F"/>
    <a:srgbClr val="FFCCFF"/>
    <a:srgbClr val="F9B4A3"/>
    <a:srgbClr val="FAA85F"/>
    <a:srgbClr val="78B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>
        <p:scale>
          <a:sx n="125" d="100"/>
          <a:sy n="125" d="100"/>
        </p:scale>
        <p:origin x="1878" y="-3420"/>
      </p:cViewPr>
      <p:guideLst>
        <p:guide orient="horz" pos="4944"/>
        <p:guide pos="22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
<Relationships xmlns="http://schemas.openxmlformats.org/package/2006/relationships">
  <Relationship Id="rId8" Type="http://schemas.openxmlformats.org/officeDocument/2006/relationships/viewProps" Target="viewProps.xml" />
  <Relationship Id="rId3" Type="http://schemas.openxmlformats.org/officeDocument/2006/relationships/customXml" Target="../customXml/item3.xml" />
  <Relationship Id="rId7" Type="http://schemas.openxmlformats.org/officeDocument/2006/relationships/presProps" Target="presProps.xml" />
  <Relationship Id="rId2" Type="http://schemas.openxmlformats.org/officeDocument/2006/relationships/customXml" Target="../customXml/item2.xml" />
  <Relationship Id="rId1" Type="http://schemas.openxmlformats.org/officeDocument/2006/relationships/customXml" Target="../customXml/item1.xml" />
  <Relationship Id="rId6" Type="http://schemas.openxmlformats.org/officeDocument/2006/relationships/slide" Target="slides/slide2.xml" />
  <Relationship Id="rId5" Type="http://schemas.openxmlformats.org/officeDocument/2006/relationships/slide" Target="slides/slide1.xml" />
  <Relationship Id="rId10" Type="http://schemas.openxmlformats.org/officeDocument/2006/relationships/tableStyles" Target="tableStyles.xml" />
  <Relationship Id="rId4" Type="http://schemas.openxmlformats.org/officeDocument/2006/relationships/slideMaster" Target="slideMasters/slideMaster1.xml" />
  <Relationship Id="rId9" Type="http://schemas.openxmlformats.org/officeDocument/2006/relationships/theme" Target="theme/theme1.xml" />
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708486"/>
            <a:ext cx="6119416" cy="3634458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483102"/>
            <a:ext cx="5399485" cy="2520438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0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01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55801"/>
            <a:ext cx="1552352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55801"/>
            <a:ext cx="4567064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42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40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602603"/>
            <a:ext cx="6209407" cy="4342500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986185"/>
            <a:ext cx="6209407" cy="2283618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61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779007"/>
            <a:ext cx="3059708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779007"/>
            <a:ext cx="3059708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65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55804"/>
            <a:ext cx="6209407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559104"/>
            <a:ext cx="3045646" cy="125417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813281"/>
            <a:ext cx="3045646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559104"/>
            <a:ext cx="3060646" cy="125417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813281"/>
            <a:ext cx="3060646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23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99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31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95960"/>
            <a:ext cx="2321966" cy="243586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503083"/>
            <a:ext cx="3644652" cy="7418740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131820"/>
            <a:ext cx="2321966" cy="5802084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9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95960"/>
            <a:ext cx="2321966" cy="243586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503083"/>
            <a:ext cx="3644652" cy="7418740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131820"/>
            <a:ext cx="2321966" cy="5802084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733701"/>
      </p:ext>
    </p:extLst>
  </p:cSld>
  <p:clrMapOvr>
    <a:masterClrMapping/>
  </p:clrMapOvr>
</p:sldLayout>
</file>

<file path=ppt/slideMasters/_rels/slideMaster1.xml.rels>&#65279;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8.xml" />
  <Relationship Id="rId3" Type="http://schemas.openxmlformats.org/officeDocument/2006/relationships/slideLayout" Target="../slideLayouts/slideLayout3.xml" />
  <Relationship Id="rId7" Type="http://schemas.openxmlformats.org/officeDocument/2006/relationships/slideLayout" Target="../slideLayouts/slideLayout7.xml" />
  <Relationship Id="rId12" Type="http://schemas.openxmlformats.org/officeDocument/2006/relationships/theme" Target="../theme/theme1.xml" />
  <Relationship Id="rId2" Type="http://schemas.openxmlformats.org/officeDocument/2006/relationships/slideLayout" Target="../slideLayouts/slideLayout2.xml" />
  <Relationship Id="rId1" Type="http://schemas.openxmlformats.org/officeDocument/2006/relationships/slideLayout" Target="../slideLayouts/slideLayout1.xml" />
  <Relationship Id="rId6" Type="http://schemas.openxmlformats.org/officeDocument/2006/relationships/slideLayout" Target="../slideLayouts/slideLayout6.xml" />
  <Relationship Id="rId11" Type="http://schemas.openxmlformats.org/officeDocument/2006/relationships/slideLayout" Target="../slideLayouts/slideLayout11.xml" />
  <Relationship Id="rId5" Type="http://schemas.openxmlformats.org/officeDocument/2006/relationships/slideLayout" Target="../slideLayouts/slideLayout5.xml" />
  <Relationship Id="rId10" Type="http://schemas.openxmlformats.org/officeDocument/2006/relationships/slideLayout" Target="../slideLayouts/slideLayout10.xml" />
  <Relationship Id="rId4" Type="http://schemas.openxmlformats.org/officeDocument/2006/relationships/slideLayout" Target="../slideLayouts/slideLayout4.xml" />
  <Relationship Id="rId9" Type="http://schemas.openxmlformats.org/officeDocument/2006/relationships/slideLayout" Target="../slideLayouts/slideLayout9.xml" 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55804"/>
            <a:ext cx="6209407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779007"/>
            <a:ext cx="6209407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675780"/>
            <a:ext cx="161984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81019-7FF6-9245-9B6B-FA5C8D67AE8F}" type="datetimeFigureOut">
              <a:rPr kumimoji="1" lang="ja-JP" altLang="en-US" smtClean="0"/>
              <a:pPr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675780"/>
            <a:ext cx="2429768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675780"/>
            <a:ext cx="161984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2F2E5-463B-2341-B6F3-DEA1BC6438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66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
<Relationships xmlns="http://schemas.openxmlformats.org/package/2006/relationships">
  <Relationship Id="rId8" Type="http://schemas.openxmlformats.org/officeDocument/2006/relationships/image" Target="../media/image7.jpeg" />
  <Relationship Id="rId13" Type="http://schemas.openxmlformats.org/officeDocument/2006/relationships/image" Target="../media/image12.png" />
  <Relationship Id="rId3" Type="http://schemas.openxmlformats.org/officeDocument/2006/relationships/image" Target="../media/image2.png" />
  <Relationship Id="rId7" Type="http://schemas.openxmlformats.org/officeDocument/2006/relationships/image" Target="../media/image6.jpeg" />
  <Relationship Id="rId12" Type="http://schemas.openxmlformats.org/officeDocument/2006/relationships/image" Target="../media/image11.jpeg" />
  <Relationship Id="rId2" Type="http://schemas.openxmlformats.org/officeDocument/2006/relationships/image" Target="../media/image1.jpeg" />
  <Relationship Id="rId16" Type="http://schemas.openxmlformats.org/officeDocument/2006/relationships/image" Target="../media/image15.png" />
  <Relationship Id="rId1" Type="http://schemas.openxmlformats.org/officeDocument/2006/relationships/slideLayout" Target="../slideLayouts/slideLayout1.xml" />
  <Relationship Id="rId6" Type="http://schemas.openxmlformats.org/officeDocument/2006/relationships/image" Target="../media/image5.png" />
  <Relationship Id="rId11" Type="http://schemas.openxmlformats.org/officeDocument/2006/relationships/image" Target="../media/image10.png" />
  <Relationship Id="rId5" Type="http://schemas.openxmlformats.org/officeDocument/2006/relationships/image" Target="../media/image4.png" />
  <Relationship Id="rId15" Type="http://schemas.openxmlformats.org/officeDocument/2006/relationships/image" Target="../media/image14.jpeg" />
  <Relationship Id="rId10" Type="http://schemas.openxmlformats.org/officeDocument/2006/relationships/image" Target="../media/image9.png" />
  <Relationship Id="rId4" Type="http://schemas.openxmlformats.org/officeDocument/2006/relationships/image" Target="../media/image3.png" />
  <Relationship Id="rId9" Type="http://schemas.openxmlformats.org/officeDocument/2006/relationships/image" Target="../media/image8.jpeg" />
  <Relationship Id="rId14" Type="http://schemas.openxmlformats.org/officeDocument/2006/relationships/image" Target="../media/image13.png" />
</Relationships>
</file>

<file path=ppt/slides/_rels/slide2.xml.rels>&#65279;<?xml version="1.0" encoding="UTF-8" standalone="yes"?>
<Relationships xmlns="http://schemas.openxmlformats.org/package/2006/relationships">
  <Relationship Id="rId2" Type="http://schemas.openxmlformats.org/officeDocument/2006/relationships/image" Target="../media/image16.png" />
  <Relationship Id="rId1" Type="http://schemas.openxmlformats.org/officeDocument/2006/relationships/slideLayout" Target="../slideLayouts/slideLayout2.xml" 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object 24">
            <a:extLst>
              <a:ext uri="{FF2B5EF4-FFF2-40B4-BE49-F238E27FC236}">
                <a16:creationId xmlns:a16="http://schemas.microsoft.com/office/drawing/2014/main" id="{04CE9E02-2B21-6946-8EA1-6398B585CC04}"/>
              </a:ext>
            </a:extLst>
          </p:cNvPr>
          <p:cNvSpPr txBox="1"/>
          <p:nvPr/>
        </p:nvSpPr>
        <p:spPr>
          <a:xfrm>
            <a:off x="273528" y="5145595"/>
            <a:ext cx="6709409" cy="14014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6210" marR="64769" indent="-144145">
              <a:lnSpc>
                <a:spcPct val="134200"/>
              </a:lnSpc>
              <a:spcBef>
                <a:spcPts val="90"/>
              </a:spcBef>
              <a:buClr>
                <a:srgbClr val="E28F26"/>
              </a:buClr>
              <a:buSzPct val="90909"/>
              <a:buChar char="●"/>
              <a:tabLst>
                <a:tab pos="157480" algn="l"/>
              </a:tabLst>
            </a:pP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保険期間の収入が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基準収入の９</a:t>
            </a:r>
            <a:r>
              <a:rPr sz="1100" b="1" spc="-54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割</a:t>
            </a: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（５年の青色申告実績がある場合の補償限度額の上限</a:t>
            </a:r>
            <a:r>
              <a:rPr sz="1100" spc="-54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を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下回った場合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に、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下回った額の９割を上限</a:t>
            </a:r>
            <a:r>
              <a:rPr lang="ja-JP" altLang="en-US"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として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補塡</a:t>
            </a: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します。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補塡方式には、保険方式と積立方式を併用する「積立方式併用タイプ」と、保険方式のみの「保険方式補償充実タイプ」が</a:t>
            </a:r>
            <a:endParaRPr lang="en-US" altLang="ja-JP" sz="900" spc="10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lang="ja-JP" altLang="en-US"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　あり、農業者が選択できます。</a:t>
            </a:r>
            <a:endParaRPr lang="en-US" sz="900" spc="10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lang="en-US" altLang="ja-JP"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基準収</a:t>
            </a:r>
            <a:r>
              <a:rPr sz="900" spc="-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入</a:t>
            </a:r>
            <a:r>
              <a:rPr sz="900" spc="-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</a:t>
            </a:r>
            <a:r>
              <a:rPr sz="900" spc="-49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、</a:t>
            </a:r>
            <a:r>
              <a:rPr sz="9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農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業</a:t>
            </a:r>
            <a:r>
              <a:rPr sz="900" spc="-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者</a:t>
            </a:r>
            <a:r>
              <a:rPr sz="900" spc="-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ご</a:t>
            </a:r>
            <a:r>
              <a:rPr sz="900" spc="-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と</a:t>
            </a:r>
            <a:r>
              <a:rPr sz="900" spc="-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の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過</a:t>
            </a:r>
            <a:r>
              <a:rPr sz="900" spc="-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去５</a:t>
            </a:r>
            <a:r>
              <a:rPr sz="900" spc="-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年間</a:t>
            </a:r>
            <a:r>
              <a:rPr sz="900" spc="-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の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平</a:t>
            </a:r>
            <a:r>
              <a:rPr sz="9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均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収</a:t>
            </a:r>
            <a:r>
              <a:rPr sz="900" spc="-49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入</a:t>
            </a:r>
            <a:r>
              <a:rPr sz="900" spc="-4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（５</a:t>
            </a:r>
            <a:r>
              <a:rPr sz="900" spc="-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中</a:t>
            </a:r>
            <a:r>
              <a:rPr lang="ja-JP" altLang="en-US" sz="900" spc="-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５）</a:t>
            </a:r>
            <a:r>
              <a:rPr sz="900" spc="-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を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基</a:t>
            </a:r>
            <a:r>
              <a:rPr sz="900" spc="-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本</a:t>
            </a:r>
            <a:r>
              <a:rPr sz="9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と</a:t>
            </a:r>
            <a:r>
              <a:rPr sz="900" spc="-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</a:t>
            </a:r>
            <a:r>
              <a:rPr sz="900" spc="-49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、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規模拡</a:t>
            </a:r>
            <a:r>
              <a:rPr sz="9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大</a:t>
            </a:r>
            <a:r>
              <a:rPr sz="900" spc="-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な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ど</a:t>
            </a:r>
            <a:r>
              <a:rPr sz="9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険</a:t>
            </a:r>
            <a:r>
              <a:rPr sz="900" spc="-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期</a:t>
            </a:r>
            <a:r>
              <a:rPr sz="900" spc="-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間の</a:t>
            </a:r>
            <a:r>
              <a:rPr sz="9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営農計</a:t>
            </a:r>
            <a:r>
              <a:rPr sz="900" spc="-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画も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考</a:t>
            </a:r>
            <a:r>
              <a:rPr sz="900" spc="-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慮</a:t>
            </a:r>
            <a:r>
              <a:rPr sz="900" spc="-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</a:t>
            </a:r>
            <a:r>
              <a:rPr sz="900" spc="-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て</a:t>
            </a:r>
            <a:r>
              <a:rPr sz="900" spc="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設</a:t>
            </a:r>
            <a:r>
              <a:rPr sz="900" spc="-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定</a:t>
            </a:r>
            <a:r>
              <a:rPr sz="900" spc="-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</a:t>
            </a:r>
            <a:r>
              <a:rPr sz="900" spc="-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ま</a:t>
            </a:r>
            <a:r>
              <a:rPr sz="900" spc="-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す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lang="en-US" altLang="ja-JP"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sz="9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補償限度額は基準収入の９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～５割の中から選択できます。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※保険方式の支払率は９～５割、積立方式の支払率は９～１割の中から選択できます。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69C89D1-8054-3E96-95DC-613DBD87699B}"/>
              </a:ext>
            </a:extLst>
          </p:cNvPr>
          <p:cNvGrpSpPr/>
          <p:nvPr/>
        </p:nvGrpSpPr>
        <p:grpSpPr>
          <a:xfrm>
            <a:off x="286224" y="4736767"/>
            <a:ext cx="6627471" cy="417744"/>
            <a:chOff x="286224" y="4753557"/>
            <a:chExt cx="6627471" cy="417744"/>
          </a:xfrm>
        </p:grpSpPr>
        <p:sp>
          <p:nvSpPr>
            <p:cNvPr id="279" name="object 15">
              <a:extLst>
                <a:ext uri="{FF2B5EF4-FFF2-40B4-BE49-F238E27FC236}">
                  <a16:creationId xmlns:a16="http://schemas.microsoft.com/office/drawing/2014/main" id="{E4079634-4F0C-1542-8626-C100173FC504}"/>
                </a:ext>
              </a:extLst>
            </p:cNvPr>
            <p:cNvSpPr/>
            <p:nvPr/>
          </p:nvSpPr>
          <p:spPr>
            <a:xfrm>
              <a:off x="286224" y="4814204"/>
              <a:ext cx="6623050" cy="284352"/>
            </a:xfrm>
            <a:custGeom>
              <a:avLst/>
              <a:gdLst/>
              <a:ahLst/>
              <a:cxnLst/>
              <a:rect l="l" t="t" r="r" b="b"/>
              <a:pathLst>
                <a:path w="6623050" h="405129">
                  <a:moveTo>
                    <a:pt x="0" y="405002"/>
                  </a:moveTo>
                  <a:lnTo>
                    <a:pt x="6622846" y="405002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405002"/>
                  </a:lnTo>
                  <a:close/>
                </a:path>
              </a:pathLst>
            </a:custGeom>
            <a:solidFill>
              <a:srgbClr val="F8E3CA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80" name="object 16">
              <a:extLst>
                <a:ext uri="{FF2B5EF4-FFF2-40B4-BE49-F238E27FC236}">
                  <a16:creationId xmlns:a16="http://schemas.microsoft.com/office/drawing/2014/main" id="{F8F148F2-366D-434D-8DD0-6E4FA330AD43}"/>
                </a:ext>
              </a:extLst>
            </p:cNvPr>
            <p:cNvSpPr/>
            <p:nvPr/>
          </p:nvSpPr>
          <p:spPr>
            <a:xfrm>
              <a:off x="290645" y="5152886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81" name="object 17">
              <a:extLst>
                <a:ext uri="{FF2B5EF4-FFF2-40B4-BE49-F238E27FC236}">
                  <a16:creationId xmlns:a16="http://schemas.microsoft.com/office/drawing/2014/main" id="{61B8E2EC-A06F-1A4E-921E-7C86CE04E5F0}"/>
                </a:ext>
              </a:extLst>
            </p:cNvPr>
            <p:cNvSpPr/>
            <p:nvPr/>
          </p:nvSpPr>
          <p:spPr>
            <a:xfrm>
              <a:off x="286231" y="5123621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6622846" y="0"/>
                  </a:moveTo>
                  <a:lnTo>
                    <a:pt x="0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82" name="object 18">
              <a:extLst>
                <a:ext uri="{FF2B5EF4-FFF2-40B4-BE49-F238E27FC236}">
                  <a16:creationId xmlns:a16="http://schemas.microsoft.com/office/drawing/2014/main" id="{FB93B4D1-FB53-BF45-AC1A-603E80E38230}"/>
                </a:ext>
              </a:extLst>
            </p:cNvPr>
            <p:cNvSpPr/>
            <p:nvPr/>
          </p:nvSpPr>
          <p:spPr>
            <a:xfrm>
              <a:off x="286228" y="4753557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83" name="object 19">
              <a:extLst>
                <a:ext uri="{FF2B5EF4-FFF2-40B4-BE49-F238E27FC236}">
                  <a16:creationId xmlns:a16="http://schemas.microsoft.com/office/drawing/2014/main" id="{F8C21E0E-76DA-954F-BA08-DF2A5A4DDF2F}"/>
                </a:ext>
              </a:extLst>
            </p:cNvPr>
            <p:cNvSpPr/>
            <p:nvPr/>
          </p:nvSpPr>
          <p:spPr>
            <a:xfrm>
              <a:off x="286228" y="4795257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0" y="0"/>
                  </a:moveTo>
                  <a:lnTo>
                    <a:pt x="6622846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284" name="object 20">
            <a:extLst>
              <a:ext uri="{FF2B5EF4-FFF2-40B4-BE49-F238E27FC236}">
                <a16:creationId xmlns:a16="http://schemas.microsoft.com/office/drawing/2014/main" id="{0EE6A244-5BD8-BD43-86B9-59C4068A3BD2}"/>
              </a:ext>
            </a:extLst>
          </p:cNvPr>
          <p:cNvSpPr txBox="1"/>
          <p:nvPr/>
        </p:nvSpPr>
        <p:spPr>
          <a:xfrm>
            <a:off x="827573" y="4791836"/>
            <a:ext cx="321310" cy="993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550" spc="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ほ て</a:t>
            </a:r>
            <a:r>
              <a:rPr sz="550" spc="5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/>
            </a:r>
            <a:r>
              <a:rPr sz="550" spc="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ん</a:t>
            </a:r>
            <a:endParaRPr sz="550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285" name="object 21">
            <a:extLst>
              <a:ext uri="{FF2B5EF4-FFF2-40B4-BE49-F238E27FC236}">
                <a16:creationId xmlns:a16="http://schemas.microsoft.com/office/drawing/2014/main" id="{697898E5-7EFC-BF44-AF05-54D568809F80}"/>
              </a:ext>
            </a:extLst>
          </p:cNvPr>
          <p:cNvSpPr txBox="1"/>
          <p:nvPr/>
        </p:nvSpPr>
        <p:spPr>
          <a:xfrm>
            <a:off x="286223" y="4851216"/>
            <a:ext cx="161798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（3</a:t>
            </a:r>
            <a:r>
              <a:rPr sz="1450" b="1" spc="-2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）</a:t>
            </a:r>
            <a:r>
              <a:rPr sz="1450" b="1" spc="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補塡の仕組み</a:t>
            </a:r>
            <a:endParaRPr sz="1450" b="1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286" name="object 22">
            <a:extLst>
              <a:ext uri="{FF2B5EF4-FFF2-40B4-BE49-F238E27FC236}">
                <a16:creationId xmlns:a16="http://schemas.microsoft.com/office/drawing/2014/main" id="{F2DAB44B-60E9-304F-BE3B-BA346F3F75F1}"/>
              </a:ext>
            </a:extLst>
          </p:cNvPr>
          <p:cNvSpPr txBox="1"/>
          <p:nvPr/>
        </p:nvSpPr>
        <p:spPr>
          <a:xfrm>
            <a:off x="283053" y="3528579"/>
            <a:ext cx="3414006" cy="10220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ts val="1100"/>
              </a:lnSpc>
              <a:spcBef>
                <a:spcPts val="670"/>
              </a:spcBef>
            </a:pP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青色申告を行っている農業</a:t>
            </a:r>
            <a:r>
              <a:rPr sz="1100" b="1" spc="-54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者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（個人・法人）</a:t>
            </a:r>
            <a:endParaRPr sz="1100" b="1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5080" indent="-117475">
              <a:spcBef>
                <a:spcPts val="270"/>
              </a:spcBef>
            </a:pPr>
            <a:r>
              <a:rPr lang="en-US" altLang="ja-JP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※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保険期間の前年１年分の青色申告実績</a:t>
            </a:r>
            <a:r>
              <a:rPr lang="en-US" altLang="ja-JP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(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簡易な方式を含む</a:t>
            </a:r>
            <a:r>
              <a:rPr lang="en-US" altLang="ja-JP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)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が</a:t>
            </a:r>
            <a:endParaRPr lang="en-US" altLang="ja-JP" sz="900" spc="2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UDShinGoPro-Light"/>
            </a:endParaRPr>
          </a:p>
          <a:p>
            <a:pPr marL="129539" marR="5080" indent="-117475">
              <a:spcBef>
                <a:spcPts val="270"/>
              </a:spcBef>
            </a:pPr>
            <a:r>
              <a:rPr lang="en-US" altLang="ja-JP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/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　あれば加入できます。</a:t>
            </a:r>
            <a:endParaRPr sz="900" strike="sngStrike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UDShinGoPro-Light"/>
            </a:endParaRPr>
          </a:p>
          <a:p>
            <a:pPr marL="129539" marR="5080" indent="-117475"/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※収入保険と農業共済、ナラシ対策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、野菜価格安定制度など</a:t>
            </a: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の</a:t>
            </a:r>
            <a:endParaRPr lang="en-US" sz="900" spc="2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UDShinGoPro-Light"/>
            </a:endParaRPr>
          </a:p>
          <a:p>
            <a:pPr marL="129539" marR="5080" indent="-117475"/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　</a:t>
            </a: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類似制度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について</a:t>
            </a: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は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、</a:t>
            </a: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どちらかを選択して加入します。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UDShinGoPro-Light"/>
            </a:endParaRPr>
          </a:p>
          <a:p>
            <a:pPr marL="12700">
              <a:spcBef>
                <a:spcPts val="195"/>
              </a:spcBef>
            </a:pP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※ゲタ対策につ</a:t>
            </a:r>
            <a:r>
              <a:rPr lang="ja-JP" altLang="en-US"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いて</a:t>
            </a:r>
            <a:r>
              <a:rPr sz="900" spc="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UDShinGoPro-Light"/>
              </a:rPr>
              <a:t>は、同時に加入できます。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UDShinGoPro-Light"/>
            </a:endParaRPr>
          </a:p>
        </p:txBody>
      </p:sp>
      <p:sp>
        <p:nvSpPr>
          <p:cNvPr id="287" name="object 23">
            <a:extLst>
              <a:ext uri="{FF2B5EF4-FFF2-40B4-BE49-F238E27FC236}">
                <a16:creationId xmlns:a16="http://schemas.microsoft.com/office/drawing/2014/main" id="{76203793-BB6E-2C44-9DFD-F10277A5E392}"/>
              </a:ext>
            </a:extLst>
          </p:cNvPr>
          <p:cNvSpPr txBox="1"/>
          <p:nvPr/>
        </p:nvSpPr>
        <p:spPr>
          <a:xfrm>
            <a:off x="3759560" y="3517158"/>
            <a:ext cx="3068465" cy="111061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農業者が自ら生産した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農産物の販売収入全体</a:t>
            </a:r>
            <a:endParaRPr sz="1100" b="1" dirty="0">
              <a:latin typeface="Meiryo" panose="020B0604030504040204" pitchFamily="34" charset="-128"/>
              <a:ea typeface="Meiryo" panose="020B0604030504040204" pitchFamily="34" charset="-128"/>
              <a:cs typeface="UDShinGoPro-Medium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※簡易な加工</a:t>
            </a:r>
            <a:r>
              <a:rPr sz="900" spc="-4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品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（精米、もちなど</a:t>
            </a:r>
            <a:r>
              <a:rPr sz="900" spc="-3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は含まれます。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6350" indent="-117475">
              <a:lnSpc>
                <a:spcPct val="118100"/>
              </a:lnSpc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sz="900" spc="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一部の補助</a:t>
            </a:r>
            <a:r>
              <a:rPr sz="900" spc="-3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金</a:t>
            </a:r>
            <a:r>
              <a:rPr sz="900" spc="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（畑作物の直接支払交付金等の数量払</a:t>
            </a:r>
            <a:r>
              <a:rPr sz="900" spc="-29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900" spc="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</a:t>
            </a:r>
            <a:r>
              <a:rPr sz="900" spc="1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含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まれます。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5080" indent="-117475">
              <a:lnSpc>
                <a:spcPct val="118100"/>
              </a:lnSpc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※肉用牛、肉用子牛、肉豚、鶏卵は、マルキン等の対象なので除きます。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sp>
        <p:nvSpPr>
          <p:cNvPr id="289" name="object 25">
            <a:extLst>
              <a:ext uri="{FF2B5EF4-FFF2-40B4-BE49-F238E27FC236}">
                <a16:creationId xmlns:a16="http://schemas.microsoft.com/office/drawing/2014/main" id="{5F927686-4430-EE42-8AF1-74186E65839A}"/>
              </a:ext>
            </a:extLst>
          </p:cNvPr>
          <p:cNvSpPr txBox="1"/>
          <p:nvPr/>
        </p:nvSpPr>
        <p:spPr>
          <a:xfrm>
            <a:off x="273528" y="1142110"/>
            <a:ext cx="6649720" cy="4487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43510">
              <a:lnSpc>
                <a:spcPct val="134200"/>
              </a:lnSpc>
              <a:spcBef>
                <a:spcPts val="90"/>
              </a:spcBef>
            </a:pP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全ての農産物を対象に、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自然災害</a:t>
            </a:r>
            <a:r>
              <a:rPr lang="ja-JP" altLang="en-US"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や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価格低下</a:t>
            </a:r>
            <a:r>
              <a:rPr lang="ja-JP" altLang="en-US"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だけではなく、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農業者の経営努力では避けられない収入減少を</a:t>
            </a:r>
            <a:r>
              <a:rPr lang="ja-JP" altLang="en-US"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広く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補償</a:t>
            </a: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します。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sp>
        <p:nvSpPr>
          <p:cNvPr id="342" name="object 80">
            <a:extLst>
              <a:ext uri="{FF2B5EF4-FFF2-40B4-BE49-F238E27FC236}">
                <a16:creationId xmlns:a16="http://schemas.microsoft.com/office/drawing/2014/main" id="{123E7C5F-3869-594B-AE7F-82D0E9078513}"/>
              </a:ext>
            </a:extLst>
          </p:cNvPr>
          <p:cNvSpPr/>
          <p:nvPr/>
        </p:nvSpPr>
        <p:spPr>
          <a:xfrm>
            <a:off x="4746629" y="2518476"/>
            <a:ext cx="73253" cy="133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6" name="object 122">
            <a:extLst>
              <a:ext uri="{FF2B5EF4-FFF2-40B4-BE49-F238E27FC236}">
                <a16:creationId xmlns:a16="http://schemas.microsoft.com/office/drawing/2014/main" id="{E75B8B00-4DB3-C74D-BD0B-D99EF45F3529}"/>
              </a:ext>
            </a:extLst>
          </p:cNvPr>
          <p:cNvSpPr/>
          <p:nvPr/>
        </p:nvSpPr>
        <p:spPr>
          <a:xfrm>
            <a:off x="598515" y="196986"/>
            <a:ext cx="5979795" cy="790714"/>
          </a:xfrm>
          <a:custGeom>
            <a:avLst/>
            <a:gdLst/>
            <a:ahLst/>
            <a:cxnLst/>
            <a:rect l="l" t="t" r="r" b="b"/>
            <a:pathLst>
              <a:path w="5979795" h="648335">
                <a:moveTo>
                  <a:pt x="0" y="647992"/>
                </a:moveTo>
                <a:lnTo>
                  <a:pt x="5979591" y="647992"/>
                </a:lnTo>
                <a:lnTo>
                  <a:pt x="5979591" y="0"/>
                </a:lnTo>
                <a:lnTo>
                  <a:pt x="0" y="0"/>
                </a:lnTo>
                <a:lnTo>
                  <a:pt x="0" y="647992"/>
                </a:lnTo>
                <a:close/>
              </a:path>
            </a:pathLst>
          </a:custGeom>
          <a:solidFill>
            <a:srgbClr val="E28F26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7" name="object 123">
            <a:extLst>
              <a:ext uri="{FF2B5EF4-FFF2-40B4-BE49-F238E27FC236}">
                <a16:creationId xmlns:a16="http://schemas.microsoft.com/office/drawing/2014/main" id="{81FF0ECD-E508-4040-A77B-CDBB3A695445}"/>
              </a:ext>
            </a:extLst>
          </p:cNvPr>
          <p:cNvSpPr/>
          <p:nvPr/>
        </p:nvSpPr>
        <p:spPr>
          <a:xfrm>
            <a:off x="279252" y="196970"/>
            <a:ext cx="648335" cy="790714"/>
          </a:xfrm>
          <a:custGeom>
            <a:avLst/>
            <a:gdLst/>
            <a:ahLst/>
            <a:cxnLst/>
            <a:rect l="l" t="t" r="r" b="b"/>
            <a:pathLst>
              <a:path w="648335" h="648335">
                <a:moveTo>
                  <a:pt x="324002" y="0"/>
                </a:moveTo>
                <a:lnTo>
                  <a:pt x="276123" y="3512"/>
                </a:lnTo>
                <a:lnTo>
                  <a:pt x="230425" y="13717"/>
                </a:lnTo>
                <a:lnTo>
                  <a:pt x="187410" y="30113"/>
                </a:lnTo>
                <a:lnTo>
                  <a:pt x="147579" y="52198"/>
                </a:lnTo>
                <a:lnTo>
                  <a:pt x="111432" y="79471"/>
                </a:lnTo>
                <a:lnTo>
                  <a:pt x="79471" y="111432"/>
                </a:lnTo>
                <a:lnTo>
                  <a:pt x="52198" y="147579"/>
                </a:lnTo>
                <a:lnTo>
                  <a:pt x="30113" y="187410"/>
                </a:lnTo>
                <a:lnTo>
                  <a:pt x="13717" y="230425"/>
                </a:lnTo>
                <a:lnTo>
                  <a:pt x="3512" y="276123"/>
                </a:lnTo>
                <a:lnTo>
                  <a:pt x="0" y="324002"/>
                </a:lnTo>
                <a:lnTo>
                  <a:pt x="3512" y="371881"/>
                </a:lnTo>
                <a:lnTo>
                  <a:pt x="13717" y="417579"/>
                </a:lnTo>
                <a:lnTo>
                  <a:pt x="30113" y="460594"/>
                </a:lnTo>
                <a:lnTo>
                  <a:pt x="52198" y="500425"/>
                </a:lnTo>
                <a:lnTo>
                  <a:pt x="79471" y="536572"/>
                </a:lnTo>
                <a:lnTo>
                  <a:pt x="111432" y="568532"/>
                </a:lnTo>
                <a:lnTo>
                  <a:pt x="147579" y="595806"/>
                </a:lnTo>
                <a:lnTo>
                  <a:pt x="187410" y="617891"/>
                </a:lnTo>
                <a:lnTo>
                  <a:pt x="230425" y="634286"/>
                </a:lnTo>
                <a:lnTo>
                  <a:pt x="276123" y="644491"/>
                </a:lnTo>
                <a:lnTo>
                  <a:pt x="324002" y="648004"/>
                </a:lnTo>
                <a:lnTo>
                  <a:pt x="371881" y="644491"/>
                </a:lnTo>
                <a:lnTo>
                  <a:pt x="417579" y="634286"/>
                </a:lnTo>
                <a:lnTo>
                  <a:pt x="460594" y="617891"/>
                </a:lnTo>
                <a:lnTo>
                  <a:pt x="500425" y="595806"/>
                </a:lnTo>
                <a:lnTo>
                  <a:pt x="536572" y="568532"/>
                </a:lnTo>
                <a:lnTo>
                  <a:pt x="568532" y="536572"/>
                </a:lnTo>
                <a:lnTo>
                  <a:pt x="595806" y="500425"/>
                </a:lnTo>
                <a:lnTo>
                  <a:pt x="617891" y="460594"/>
                </a:lnTo>
                <a:lnTo>
                  <a:pt x="634286" y="417579"/>
                </a:lnTo>
                <a:lnTo>
                  <a:pt x="644491" y="371881"/>
                </a:lnTo>
                <a:lnTo>
                  <a:pt x="648004" y="324002"/>
                </a:lnTo>
                <a:lnTo>
                  <a:pt x="644491" y="276123"/>
                </a:lnTo>
                <a:lnTo>
                  <a:pt x="634286" y="230425"/>
                </a:lnTo>
                <a:lnTo>
                  <a:pt x="617891" y="187410"/>
                </a:lnTo>
                <a:lnTo>
                  <a:pt x="595806" y="147579"/>
                </a:lnTo>
                <a:lnTo>
                  <a:pt x="568532" y="111432"/>
                </a:lnTo>
                <a:lnTo>
                  <a:pt x="536572" y="79471"/>
                </a:lnTo>
                <a:lnTo>
                  <a:pt x="500425" y="52198"/>
                </a:lnTo>
                <a:lnTo>
                  <a:pt x="460594" y="30113"/>
                </a:lnTo>
                <a:lnTo>
                  <a:pt x="417579" y="13717"/>
                </a:lnTo>
                <a:lnTo>
                  <a:pt x="371881" y="3512"/>
                </a:lnTo>
                <a:lnTo>
                  <a:pt x="324002" y="0"/>
                </a:lnTo>
                <a:close/>
              </a:path>
            </a:pathLst>
          </a:custGeom>
          <a:solidFill>
            <a:srgbClr val="E28F26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8" name="object 124">
            <a:extLst>
              <a:ext uri="{FF2B5EF4-FFF2-40B4-BE49-F238E27FC236}">
                <a16:creationId xmlns:a16="http://schemas.microsoft.com/office/drawing/2014/main" id="{9C1CAD1E-28BE-3941-B513-F235A63630D9}"/>
              </a:ext>
            </a:extLst>
          </p:cNvPr>
          <p:cNvSpPr/>
          <p:nvPr/>
        </p:nvSpPr>
        <p:spPr>
          <a:xfrm>
            <a:off x="6254099" y="196970"/>
            <a:ext cx="648335" cy="790714"/>
          </a:xfrm>
          <a:custGeom>
            <a:avLst/>
            <a:gdLst/>
            <a:ahLst/>
            <a:cxnLst/>
            <a:rect l="l" t="t" r="r" b="b"/>
            <a:pathLst>
              <a:path w="648334" h="648335">
                <a:moveTo>
                  <a:pt x="324002" y="0"/>
                </a:moveTo>
                <a:lnTo>
                  <a:pt x="276123" y="3512"/>
                </a:lnTo>
                <a:lnTo>
                  <a:pt x="230425" y="13717"/>
                </a:lnTo>
                <a:lnTo>
                  <a:pt x="187410" y="30113"/>
                </a:lnTo>
                <a:lnTo>
                  <a:pt x="147579" y="52198"/>
                </a:lnTo>
                <a:lnTo>
                  <a:pt x="111432" y="79471"/>
                </a:lnTo>
                <a:lnTo>
                  <a:pt x="79471" y="111432"/>
                </a:lnTo>
                <a:lnTo>
                  <a:pt x="52198" y="147579"/>
                </a:lnTo>
                <a:lnTo>
                  <a:pt x="30113" y="187410"/>
                </a:lnTo>
                <a:lnTo>
                  <a:pt x="13717" y="230425"/>
                </a:lnTo>
                <a:lnTo>
                  <a:pt x="3512" y="276123"/>
                </a:lnTo>
                <a:lnTo>
                  <a:pt x="0" y="324002"/>
                </a:lnTo>
                <a:lnTo>
                  <a:pt x="3512" y="371881"/>
                </a:lnTo>
                <a:lnTo>
                  <a:pt x="13717" y="417579"/>
                </a:lnTo>
                <a:lnTo>
                  <a:pt x="30113" y="460594"/>
                </a:lnTo>
                <a:lnTo>
                  <a:pt x="52198" y="500425"/>
                </a:lnTo>
                <a:lnTo>
                  <a:pt x="79471" y="536572"/>
                </a:lnTo>
                <a:lnTo>
                  <a:pt x="111432" y="568532"/>
                </a:lnTo>
                <a:lnTo>
                  <a:pt x="147579" y="595806"/>
                </a:lnTo>
                <a:lnTo>
                  <a:pt x="187410" y="617891"/>
                </a:lnTo>
                <a:lnTo>
                  <a:pt x="230425" y="634286"/>
                </a:lnTo>
                <a:lnTo>
                  <a:pt x="276123" y="644491"/>
                </a:lnTo>
                <a:lnTo>
                  <a:pt x="324002" y="648004"/>
                </a:lnTo>
                <a:lnTo>
                  <a:pt x="371881" y="644491"/>
                </a:lnTo>
                <a:lnTo>
                  <a:pt x="417579" y="634286"/>
                </a:lnTo>
                <a:lnTo>
                  <a:pt x="460594" y="617891"/>
                </a:lnTo>
                <a:lnTo>
                  <a:pt x="500425" y="595806"/>
                </a:lnTo>
                <a:lnTo>
                  <a:pt x="536572" y="568532"/>
                </a:lnTo>
                <a:lnTo>
                  <a:pt x="568532" y="536572"/>
                </a:lnTo>
                <a:lnTo>
                  <a:pt x="595806" y="500425"/>
                </a:lnTo>
                <a:lnTo>
                  <a:pt x="617891" y="460594"/>
                </a:lnTo>
                <a:lnTo>
                  <a:pt x="634286" y="417579"/>
                </a:lnTo>
                <a:lnTo>
                  <a:pt x="644491" y="371881"/>
                </a:lnTo>
                <a:lnTo>
                  <a:pt x="648004" y="324002"/>
                </a:lnTo>
                <a:lnTo>
                  <a:pt x="644491" y="276123"/>
                </a:lnTo>
                <a:lnTo>
                  <a:pt x="634286" y="230425"/>
                </a:lnTo>
                <a:lnTo>
                  <a:pt x="617891" y="187410"/>
                </a:lnTo>
                <a:lnTo>
                  <a:pt x="595806" y="147579"/>
                </a:lnTo>
                <a:lnTo>
                  <a:pt x="568532" y="111432"/>
                </a:lnTo>
                <a:lnTo>
                  <a:pt x="536572" y="79471"/>
                </a:lnTo>
                <a:lnTo>
                  <a:pt x="500425" y="52198"/>
                </a:lnTo>
                <a:lnTo>
                  <a:pt x="460594" y="30113"/>
                </a:lnTo>
                <a:lnTo>
                  <a:pt x="417579" y="13717"/>
                </a:lnTo>
                <a:lnTo>
                  <a:pt x="371881" y="3512"/>
                </a:lnTo>
                <a:lnTo>
                  <a:pt x="324002" y="0"/>
                </a:lnTo>
                <a:close/>
              </a:path>
            </a:pathLst>
          </a:custGeom>
          <a:solidFill>
            <a:srgbClr val="E28F26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0" name="object 126">
            <a:extLst>
              <a:ext uri="{FF2B5EF4-FFF2-40B4-BE49-F238E27FC236}">
                <a16:creationId xmlns:a16="http://schemas.microsoft.com/office/drawing/2014/main" id="{5CA60561-B71F-D64A-8845-69865590588D}"/>
              </a:ext>
            </a:extLst>
          </p:cNvPr>
          <p:cNvSpPr txBox="1">
            <a:spLocks/>
          </p:cNvSpPr>
          <p:nvPr/>
        </p:nvSpPr>
        <p:spPr>
          <a:xfrm>
            <a:off x="323602" y="127273"/>
            <a:ext cx="6534483" cy="912429"/>
          </a:xfrm>
          <a:prstGeom prst="rect">
            <a:avLst/>
          </a:prstGeom>
        </p:spPr>
        <p:txBody>
          <a:bodyPr vert="horz" wrap="square" lIns="0" tIns="12065" rIns="0" bIns="0" rtlCol="0" anchor="b">
            <a:spAutoFit/>
          </a:bodyPr>
          <a:lstStyle>
            <a:lvl1pPr algn="ctr" defTabSz="7199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72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ja-JP" altLang="en-US" sz="5850" b="1" spc="-7" baseline="-356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収入保険をご紹介します！</a:t>
            </a:r>
            <a:endParaRPr lang="ja-JP" altLang="en-US" sz="3150" b="1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3" name="object 170">
            <a:extLst>
              <a:ext uri="{FF2B5EF4-FFF2-40B4-BE49-F238E27FC236}">
                <a16:creationId xmlns:a16="http://schemas.microsoft.com/office/drawing/2014/main" id="{DF668500-69AE-5C4F-8943-C1EA9C786A1E}"/>
              </a:ext>
            </a:extLst>
          </p:cNvPr>
          <p:cNvSpPr/>
          <p:nvPr/>
        </p:nvSpPr>
        <p:spPr>
          <a:xfrm>
            <a:off x="988228" y="2681999"/>
            <a:ext cx="334657" cy="107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531BC7-8CB4-3990-9188-8B559D4D7418}"/>
              </a:ext>
            </a:extLst>
          </p:cNvPr>
          <p:cNvGrpSpPr/>
          <p:nvPr/>
        </p:nvGrpSpPr>
        <p:grpSpPr>
          <a:xfrm>
            <a:off x="286224" y="1692469"/>
            <a:ext cx="6633334" cy="1246199"/>
            <a:chOff x="286224" y="1273369"/>
            <a:chExt cx="6633334" cy="1246199"/>
          </a:xfrm>
        </p:grpSpPr>
        <p:sp>
          <p:nvSpPr>
            <p:cNvPr id="290" name="object 26">
              <a:extLst>
                <a:ext uri="{FF2B5EF4-FFF2-40B4-BE49-F238E27FC236}">
                  <a16:creationId xmlns:a16="http://schemas.microsoft.com/office/drawing/2014/main" id="{B567D7AB-1F12-B549-98FE-81BA82D176B8}"/>
                </a:ext>
              </a:extLst>
            </p:cNvPr>
            <p:cNvSpPr txBox="1"/>
            <p:nvPr/>
          </p:nvSpPr>
          <p:spPr>
            <a:xfrm>
              <a:off x="336529" y="1319697"/>
              <a:ext cx="1078865" cy="48450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11600"/>
                </a:lnSpc>
                <a:spcBef>
                  <a:spcPts val="95"/>
                </a:spcBef>
              </a:pPr>
              <a:r>
                <a:rPr sz="900" spc="1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自然災害や病虫害、 </a:t>
              </a: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鳥獣害などで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収量が下がった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291" name="object 27">
              <a:extLst>
                <a:ext uri="{FF2B5EF4-FFF2-40B4-BE49-F238E27FC236}">
                  <a16:creationId xmlns:a16="http://schemas.microsoft.com/office/drawing/2014/main" id="{6BAB0DAF-0B3D-0D41-80FD-E903596FB672}"/>
                </a:ext>
              </a:extLst>
            </p:cNvPr>
            <p:cNvSpPr/>
            <p:nvPr/>
          </p:nvSpPr>
          <p:spPr>
            <a:xfrm>
              <a:off x="286224" y="1282373"/>
              <a:ext cx="1566545" cy="576580"/>
            </a:xfrm>
            <a:custGeom>
              <a:avLst/>
              <a:gdLst/>
              <a:ahLst/>
              <a:cxnLst/>
              <a:rect l="l" t="t" r="r" b="b"/>
              <a:pathLst>
                <a:path w="1566545" h="576580">
                  <a:moveTo>
                    <a:pt x="36004" y="0"/>
                  </a:moveTo>
                  <a:lnTo>
                    <a:pt x="21988" y="2828"/>
                  </a:lnTo>
                  <a:lnTo>
                    <a:pt x="10544" y="10544"/>
                  </a:lnTo>
                  <a:lnTo>
                    <a:pt x="2828" y="21988"/>
                  </a:lnTo>
                  <a:lnTo>
                    <a:pt x="0" y="36004"/>
                  </a:lnTo>
                  <a:lnTo>
                    <a:pt x="0" y="540397"/>
                  </a:lnTo>
                  <a:lnTo>
                    <a:pt x="2828" y="554406"/>
                  </a:lnTo>
                  <a:lnTo>
                    <a:pt x="10544" y="565846"/>
                  </a:lnTo>
                  <a:lnTo>
                    <a:pt x="21988" y="573560"/>
                  </a:lnTo>
                  <a:lnTo>
                    <a:pt x="36004" y="576389"/>
                  </a:lnTo>
                  <a:lnTo>
                    <a:pt x="1530007" y="576389"/>
                  </a:lnTo>
                  <a:lnTo>
                    <a:pt x="1544015" y="573560"/>
                  </a:lnTo>
                  <a:lnTo>
                    <a:pt x="1555456" y="565846"/>
                  </a:lnTo>
                  <a:lnTo>
                    <a:pt x="1563170" y="554406"/>
                  </a:lnTo>
                  <a:lnTo>
                    <a:pt x="1565998" y="540397"/>
                  </a:lnTo>
                  <a:lnTo>
                    <a:pt x="1565998" y="36004"/>
                  </a:lnTo>
                  <a:lnTo>
                    <a:pt x="1563170" y="21988"/>
                  </a:lnTo>
                  <a:lnTo>
                    <a:pt x="1555456" y="10544"/>
                  </a:lnTo>
                  <a:lnTo>
                    <a:pt x="1544015" y="2828"/>
                  </a:lnTo>
                  <a:lnTo>
                    <a:pt x="1530007" y="0"/>
                  </a:lnTo>
                  <a:lnTo>
                    <a:pt x="36004" y="0"/>
                  </a:lnTo>
                  <a:close/>
                </a:path>
              </a:pathLst>
            </a:custGeom>
            <a:ln w="17995">
              <a:solidFill>
                <a:srgbClr val="00B9F2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92" name="object 28">
              <a:extLst>
                <a:ext uri="{FF2B5EF4-FFF2-40B4-BE49-F238E27FC236}">
                  <a16:creationId xmlns:a16="http://schemas.microsoft.com/office/drawing/2014/main" id="{69A3FCDD-1637-6543-AD11-C2F9CBDF1072}"/>
                </a:ext>
              </a:extLst>
            </p:cNvPr>
            <p:cNvSpPr txBox="1"/>
            <p:nvPr/>
          </p:nvSpPr>
          <p:spPr>
            <a:xfrm>
              <a:off x="336529" y="1970900"/>
              <a:ext cx="844550" cy="48450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11600"/>
                </a:lnSpc>
                <a:spcBef>
                  <a:spcPts val="95"/>
                </a:spcBef>
              </a:pPr>
              <a:r>
                <a:rPr sz="900" spc="1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倉庫が浸水して </a:t>
              </a: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売り物に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ならない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293" name="object 29">
              <a:extLst>
                <a:ext uri="{FF2B5EF4-FFF2-40B4-BE49-F238E27FC236}">
                  <a16:creationId xmlns:a16="http://schemas.microsoft.com/office/drawing/2014/main" id="{EBD2699B-3513-6246-B807-A9F1CFD79779}"/>
                </a:ext>
              </a:extLst>
            </p:cNvPr>
            <p:cNvSpPr/>
            <p:nvPr/>
          </p:nvSpPr>
          <p:spPr>
            <a:xfrm>
              <a:off x="286224" y="1933578"/>
              <a:ext cx="1566545" cy="576580"/>
            </a:xfrm>
            <a:custGeom>
              <a:avLst/>
              <a:gdLst/>
              <a:ahLst/>
              <a:cxnLst/>
              <a:rect l="l" t="t" r="r" b="b"/>
              <a:pathLst>
                <a:path w="1566545" h="576579">
                  <a:moveTo>
                    <a:pt x="36004" y="0"/>
                  </a:moveTo>
                  <a:lnTo>
                    <a:pt x="21988" y="2828"/>
                  </a:lnTo>
                  <a:lnTo>
                    <a:pt x="10544" y="10544"/>
                  </a:lnTo>
                  <a:lnTo>
                    <a:pt x="2828" y="21988"/>
                  </a:lnTo>
                  <a:lnTo>
                    <a:pt x="0" y="36004"/>
                  </a:lnTo>
                  <a:lnTo>
                    <a:pt x="0" y="540397"/>
                  </a:lnTo>
                  <a:lnTo>
                    <a:pt x="2828" y="554406"/>
                  </a:lnTo>
                  <a:lnTo>
                    <a:pt x="10544" y="565846"/>
                  </a:lnTo>
                  <a:lnTo>
                    <a:pt x="21988" y="573560"/>
                  </a:lnTo>
                  <a:lnTo>
                    <a:pt x="36004" y="576389"/>
                  </a:lnTo>
                  <a:lnTo>
                    <a:pt x="1530007" y="576389"/>
                  </a:lnTo>
                  <a:lnTo>
                    <a:pt x="1544015" y="573560"/>
                  </a:lnTo>
                  <a:lnTo>
                    <a:pt x="1555456" y="565846"/>
                  </a:lnTo>
                  <a:lnTo>
                    <a:pt x="1563170" y="554406"/>
                  </a:lnTo>
                  <a:lnTo>
                    <a:pt x="1565998" y="540397"/>
                  </a:lnTo>
                  <a:lnTo>
                    <a:pt x="1565998" y="36004"/>
                  </a:lnTo>
                  <a:lnTo>
                    <a:pt x="1563170" y="21988"/>
                  </a:lnTo>
                  <a:lnTo>
                    <a:pt x="1555456" y="10544"/>
                  </a:lnTo>
                  <a:lnTo>
                    <a:pt x="1544015" y="2828"/>
                  </a:lnTo>
                  <a:lnTo>
                    <a:pt x="1530007" y="0"/>
                  </a:lnTo>
                  <a:lnTo>
                    <a:pt x="36004" y="0"/>
                  </a:lnTo>
                  <a:close/>
                </a:path>
              </a:pathLst>
            </a:custGeom>
            <a:ln w="17995">
              <a:solidFill>
                <a:srgbClr val="7670B3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94" name="object 30">
              <a:extLst>
                <a:ext uri="{FF2B5EF4-FFF2-40B4-BE49-F238E27FC236}">
                  <a16:creationId xmlns:a16="http://schemas.microsoft.com/office/drawing/2014/main" id="{FB287E1D-87C7-7241-B9C2-4013E26BA8D2}"/>
                </a:ext>
              </a:extLst>
            </p:cNvPr>
            <p:cNvSpPr txBox="1"/>
            <p:nvPr/>
          </p:nvSpPr>
          <p:spPr>
            <a:xfrm>
              <a:off x="2021130" y="1396195"/>
              <a:ext cx="610870" cy="33147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11600"/>
                </a:lnSpc>
                <a:spcBef>
                  <a:spcPts val="95"/>
                </a:spcBef>
              </a:pPr>
              <a:r>
                <a:rPr sz="900" spc="1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市場価格が </a:t>
              </a: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下がった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295" name="object 31">
              <a:extLst>
                <a:ext uri="{FF2B5EF4-FFF2-40B4-BE49-F238E27FC236}">
                  <a16:creationId xmlns:a16="http://schemas.microsoft.com/office/drawing/2014/main" id="{CA6ECF9D-A6D3-674C-8CBC-67B5ABCE3887}"/>
                </a:ext>
              </a:extLst>
            </p:cNvPr>
            <p:cNvSpPr/>
            <p:nvPr/>
          </p:nvSpPr>
          <p:spPr>
            <a:xfrm>
              <a:off x="1961823" y="1273369"/>
              <a:ext cx="1584325" cy="594995"/>
            </a:xfrm>
            <a:custGeom>
              <a:avLst/>
              <a:gdLst/>
              <a:ahLst/>
              <a:cxnLst/>
              <a:rect l="l" t="t" r="r" b="b"/>
              <a:pathLst>
                <a:path w="1584325" h="594994">
                  <a:moveTo>
                    <a:pt x="45008" y="0"/>
                  </a:moveTo>
                  <a:lnTo>
                    <a:pt x="27492" y="3541"/>
                  </a:lnTo>
                  <a:lnTo>
                    <a:pt x="13188" y="13184"/>
                  </a:lnTo>
                  <a:lnTo>
                    <a:pt x="3542" y="27487"/>
                  </a:lnTo>
                  <a:lnTo>
                    <a:pt x="0" y="45008"/>
                  </a:lnTo>
                  <a:lnTo>
                    <a:pt x="0" y="549401"/>
                  </a:lnTo>
                  <a:lnTo>
                    <a:pt x="3542" y="566917"/>
                  </a:lnTo>
                  <a:lnTo>
                    <a:pt x="13188" y="581220"/>
                  </a:lnTo>
                  <a:lnTo>
                    <a:pt x="27492" y="590862"/>
                  </a:lnTo>
                  <a:lnTo>
                    <a:pt x="45008" y="594398"/>
                  </a:lnTo>
                  <a:lnTo>
                    <a:pt x="1539011" y="594398"/>
                  </a:lnTo>
                  <a:lnTo>
                    <a:pt x="1556527" y="590862"/>
                  </a:lnTo>
                  <a:lnTo>
                    <a:pt x="1570829" y="581220"/>
                  </a:lnTo>
                  <a:lnTo>
                    <a:pt x="1574077" y="576402"/>
                  </a:lnTo>
                  <a:lnTo>
                    <a:pt x="45008" y="576402"/>
                  </a:lnTo>
                  <a:lnTo>
                    <a:pt x="34503" y="574269"/>
                  </a:lnTo>
                  <a:lnTo>
                    <a:pt x="25927" y="568483"/>
                  </a:lnTo>
                  <a:lnTo>
                    <a:pt x="20141" y="559907"/>
                  </a:lnTo>
                  <a:lnTo>
                    <a:pt x="18008" y="549401"/>
                  </a:lnTo>
                  <a:lnTo>
                    <a:pt x="18008" y="45008"/>
                  </a:lnTo>
                  <a:lnTo>
                    <a:pt x="20141" y="34503"/>
                  </a:lnTo>
                  <a:lnTo>
                    <a:pt x="25927" y="25927"/>
                  </a:lnTo>
                  <a:lnTo>
                    <a:pt x="34503" y="20141"/>
                  </a:lnTo>
                  <a:lnTo>
                    <a:pt x="45008" y="18008"/>
                  </a:lnTo>
                  <a:lnTo>
                    <a:pt x="45008" y="0"/>
                  </a:lnTo>
                  <a:close/>
                </a:path>
                <a:path w="1584325" h="594994">
                  <a:moveTo>
                    <a:pt x="1539011" y="0"/>
                  </a:moveTo>
                  <a:lnTo>
                    <a:pt x="45008" y="0"/>
                  </a:lnTo>
                  <a:lnTo>
                    <a:pt x="45008" y="18008"/>
                  </a:lnTo>
                  <a:lnTo>
                    <a:pt x="1539011" y="18008"/>
                  </a:lnTo>
                  <a:lnTo>
                    <a:pt x="1549516" y="20141"/>
                  </a:lnTo>
                  <a:lnTo>
                    <a:pt x="1558093" y="25927"/>
                  </a:lnTo>
                  <a:lnTo>
                    <a:pt x="1563878" y="34503"/>
                  </a:lnTo>
                  <a:lnTo>
                    <a:pt x="1566011" y="45008"/>
                  </a:lnTo>
                  <a:lnTo>
                    <a:pt x="1566011" y="549401"/>
                  </a:lnTo>
                  <a:lnTo>
                    <a:pt x="1563878" y="559907"/>
                  </a:lnTo>
                  <a:lnTo>
                    <a:pt x="1558093" y="568483"/>
                  </a:lnTo>
                  <a:lnTo>
                    <a:pt x="1549516" y="574269"/>
                  </a:lnTo>
                  <a:lnTo>
                    <a:pt x="1539011" y="576402"/>
                  </a:lnTo>
                  <a:lnTo>
                    <a:pt x="1574077" y="576402"/>
                  </a:lnTo>
                  <a:lnTo>
                    <a:pt x="1580471" y="566917"/>
                  </a:lnTo>
                  <a:lnTo>
                    <a:pt x="1584007" y="549401"/>
                  </a:lnTo>
                  <a:lnTo>
                    <a:pt x="1584007" y="45008"/>
                  </a:lnTo>
                  <a:lnTo>
                    <a:pt x="1580471" y="27487"/>
                  </a:lnTo>
                  <a:lnTo>
                    <a:pt x="1570829" y="13184"/>
                  </a:lnTo>
                  <a:lnTo>
                    <a:pt x="1556527" y="3541"/>
                  </a:lnTo>
                  <a:lnTo>
                    <a:pt x="1539011" y="0"/>
                  </a:lnTo>
                  <a:close/>
                </a:path>
              </a:pathLst>
            </a:custGeom>
            <a:solidFill>
              <a:srgbClr val="EF5BA1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96" name="object 32">
              <a:extLst>
                <a:ext uri="{FF2B5EF4-FFF2-40B4-BE49-F238E27FC236}">
                  <a16:creationId xmlns:a16="http://schemas.microsoft.com/office/drawing/2014/main" id="{E75DAEF7-91EB-E045-B1F3-25DF3330A2BA}"/>
                </a:ext>
              </a:extLst>
            </p:cNvPr>
            <p:cNvSpPr txBox="1"/>
            <p:nvPr/>
          </p:nvSpPr>
          <p:spPr>
            <a:xfrm>
              <a:off x="2021130" y="2047400"/>
              <a:ext cx="493395" cy="33147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11600"/>
                </a:lnSpc>
                <a:spcBef>
                  <a:spcPts val="95"/>
                </a:spcBef>
              </a:pPr>
              <a:r>
                <a:rPr sz="900" spc="1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取引先が 倒産した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297" name="object 33">
              <a:extLst>
                <a:ext uri="{FF2B5EF4-FFF2-40B4-BE49-F238E27FC236}">
                  <a16:creationId xmlns:a16="http://schemas.microsoft.com/office/drawing/2014/main" id="{D2BEC240-C19A-8D4F-96BF-606831E10E9C}"/>
                </a:ext>
              </a:extLst>
            </p:cNvPr>
            <p:cNvSpPr/>
            <p:nvPr/>
          </p:nvSpPr>
          <p:spPr>
            <a:xfrm>
              <a:off x="1961823" y="1924573"/>
              <a:ext cx="1584325" cy="594995"/>
            </a:xfrm>
            <a:custGeom>
              <a:avLst/>
              <a:gdLst/>
              <a:ahLst/>
              <a:cxnLst/>
              <a:rect l="l" t="t" r="r" b="b"/>
              <a:pathLst>
                <a:path w="1584325" h="594995">
                  <a:moveTo>
                    <a:pt x="45008" y="0"/>
                  </a:moveTo>
                  <a:lnTo>
                    <a:pt x="27492" y="3542"/>
                  </a:lnTo>
                  <a:lnTo>
                    <a:pt x="13188" y="13188"/>
                  </a:lnTo>
                  <a:lnTo>
                    <a:pt x="3542" y="27492"/>
                  </a:lnTo>
                  <a:lnTo>
                    <a:pt x="0" y="45008"/>
                  </a:lnTo>
                  <a:lnTo>
                    <a:pt x="0" y="549401"/>
                  </a:lnTo>
                  <a:lnTo>
                    <a:pt x="3542" y="566917"/>
                  </a:lnTo>
                  <a:lnTo>
                    <a:pt x="13188" y="581220"/>
                  </a:lnTo>
                  <a:lnTo>
                    <a:pt x="27492" y="590862"/>
                  </a:lnTo>
                  <a:lnTo>
                    <a:pt x="45008" y="594398"/>
                  </a:lnTo>
                  <a:lnTo>
                    <a:pt x="1539011" y="594398"/>
                  </a:lnTo>
                  <a:lnTo>
                    <a:pt x="1556527" y="590862"/>
                  </a:lnTo>
                  <a:lnTo>
                    <a:pt x="1570829" y="581220"/>
                  </a:lnTo>
                  <a:lnTo>
                    <a:pt x="1574077" y="576402"/>
                  </a:lnTo>
                  <a:lnTo>
                    <a:pt x="45008" y="576402"/>
                  </a:lnTo>
                  <a:lnTo>
                    <a:pt x="34503" y="574269"/>
                  </a:lnTo>
                  <a:lnTo>
                    <a:pt x="25927" y="568483"/>
                  </a:lnTo>
                  <a:lnTo>
                    <a:pt x="20141" y="559907"/>
                  </a:lnTo>
                  <a:lnTo>
                    <a:pt x="18008" y="549401"/>
                  </a:lnTo>
                  <a:lnTo>
                    <a:pt x="18008" y="45008"/>
                  </a:lnTo>
                  <a:lnTo>
                    <a:pt x="20141" y="34503"/>
                  </a:lnTo>
                  <a:lnTo>
                    <a:pt x="25927" y="25927"/>
                  </a:lnTo>
                  <a:lnTo>
                    <a:pt x="34503" y="20141"/>
                  </a:lnTo>
                  <a:lnTo>
                    <a:pt x="45008" y="18008"/>
                  </a:lnTo>
                  <a:lnTo>
                    <a:pt x="45008" y="0"/>
                  </a:lnTo>
                  <a:close/>
                </a:path>
                <a:path w="1584325" h="594995">
                  <a:moveTo>
                    <a:pt x="1539011" y="0"/>
                  </a:moveTo>
                  <a:lnTo>
                    <a:pt x="45008" y="0"/>
                  </a:lnTo>
                  <a:lnTo>
                    <a:pt x="45008" y="18008"/>
                  </a:lnTo>
                  <a:lnTo>
                    <a:pt x="1539011" y="18008"/>
                  </a:lnTo>
                  <a:lnTo>
                    <a:pt x="1549516" y="20141"/>
                  </a:lnTo>
                  <a:lnTo>
                    <a:pt x="1558093" y="25927"/>
                  </a:lnTo>
                  <a:lnTo>
                    <a:pt x="1563878" y="34503"/>
                  </a:lnTo>
                  <a:lnTo>
                    <a:pt x="1566011" y="45008"/>
                  </a:lnTo>
                  <a:lnTo>
                    <a:pt x="1566011" y="549401"/>
                  </a:lnTo>
                  <a:lnTo>
                    <a:pt x="1563878" y="559907"/>
                  </a:lnTo>
                  <a:lnTo>
                    <a:pt x="1558093" y="568483"/>
                  </a:lnTo>
                  <a:lnTo>
                    <a:pt x="1549516" y="574269"/>
                  </a:lnTo>
                  <a:lnTo>
                    <a:pt x="1539011" y="576402"/>
                  </a:lnTo>
                  <a:lnTo>
                    <a:pt x="1574077" y="576402"/>
                  </a:lnTo>
                  <a:lnTo>
                    <a:pt x="1580471" y="566917"/>
                  </a:lnTo>
                  <a:lnTo>
                    <a:pt x="1584007" y="549401"/>
                  </a:lnTo>
                  <a:lnTo>
                    <a:pt x="1584007" y="45008"/>
                  </a:lnTo>
                  <a:lnTo>
                    <a:pt x="1580471" y="27492"/>
                  </a:lnTo>
                  <a:lnTo>
                    <a:pt x="1570829" y="13188"/>
                  </a:lnTo>
                  <a:lnTo>
                    <a:pt x="1556527" y="3542"/>
                  </a:lnTo>
                  <a:lnTo>
                    <a:pt x="1539011" y="0"/>
                  </a:lnTo>
                  <a:close/>
                </a:path>
              </a:pathLst>
            </a:custGeom>
            <a:solidFill>
              <a:srgbClr val="F15A40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98" name="object 34">
              <a:extLst>
                <a:ext uri="{FF2B5EF4-FFF2-40B4-BE49-F238E27FC236}">
                  <a16:creationId xmlns:a16="http://schemas.microsoft.com/office/drawing/2014/main" id="{A675F069-5B32-2E41-985F-562D03BBDFC9}"/>
                </a:ext>
              </a:extLst>
            </p:cNvPr>
            <p:cNvSpPr txBox="1"/>
            <p:nvPr/>
          </p:nvSpPr>
          <p:spPr>
            <a:xfrm>
              <a:off x="3709929" y="1396195"/>
              <a:ext cx="962025" cy="318036"/>
            </a:xfrm>
            <a:prstGeom prst="rect">
              <a:avLst/>
            </a:prstGeom>
          </p:spPr>
          <p:txBody>
            <a:bodyPr vert="horz" wrap="square" lIns="0" tIns="279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20"/>
                </a:spcBef>
              </a:pP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災害で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  <a:p>
              <a:pPr marL="12700">
                <a:lnSpc>
                  <a:spcPct val="100000"/>
                </a:lnSpc>
                <a:spcBef>
                  <a:spcPts val="125"/>
                </a:spcBef>
              </a:pP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作付不能になった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299" name="object 35">
              <a:extLst>
                <a:ext uri="{FF2B5EF4-FFF2-40B4-BE49-F238E27FC236}">
                  <a16:creationId xmlns:a16="http://schemas.microsoft.com/office/drawing/2014/main" id="{7C73DC70-EC31-C04E-8725-169BE63643D6}"/>
                </a:ext>
              </a:extLst>
            </p:cNvPr>
            <p:cNvSpPr/>
            <p:nvPr/>
          </p:nvSpPr>
          <p:spPr>
            <a:xfrm>
              <a:off x="3650631" y="1273369"/>
              <a:ext cx="1584325" cy="594995"/>
            </a:xfrm>
            <a:custGeom>
              <a:avLst/>
              <a:gdLst/>
              <a:ahLst/>
              <a:cxnLst/>
              <a:rect l="l" t="t" r="r" b="b"/>
              <a:pathLst>
                <a:path w="1584325" h="594994">
                  <a:moveTo>
                    <a:pt x="44996" y="0"/>
                  </a:moveTo>
                  <a:lnTo>
                    <a:pt x="27480" y="3541"/>
                  </a:lnTo>
                  <a:lnTo>
                    <a:pt x="13177" y="13184"/>
                  </a:lnTo>
                  <a:lnTo>
                    <a:pt x="3535" y="27487"/>
                  </a:lnTo>
                  <a:lnTo>
                    <a:pt x="0" y="45008"/>
                  </a:lnTo>
                  <a:lnTo>
                    <a:pt x="0" y="549401"/>
                  </a:lnTo>
                  <a:lnTo>
                    <a:pt x="3535" y="566917"/>
                  </a:lnTo>
                  <a:lnTo>
                    <a:pt x="13177" y="581220"/>
                  </a:lnTo>
                  <a:lnTo>
                    <a:pt x="27480" y="590862"/>
                  </a:lnTo>
                  <a:lnTo>
                    <a:pt x="44996" y="594398"/>
                  </a:lnTo>
                  <a:lnTo>
                    <a:pt x="1538998" y="594398"/>
                  </a:lnTo>
                  <a:lnTo>
                    <a:pt x="1556514" y="590862"/>
                  </a:lnTo>
                  <a:lnTo>
                    <a:pt x="1570816" y="581220"/>
                  </a:lnTo>
                  <a:lnTo>
                    <a:pt x="1574065" y="576402"/>
                  </a:lnTo>
                  <a:lnTo>
                    <a:pt x="44996" y="576402"/>
                  </a:lnTo>
                  <a:lnTo>
                    <a:pt x="34490" y="574269"/>
                  </a:lnTo>
                  <a:lnTo>
                    <a:pt x="25914" y="568483"/>
                  </a:lnTo>
                  <a:lnTo>
                    <a:pt x="20128" y="559907"/>
                  </a:lnTo>
                  <a:lnTo>
                    <a:pt x="17995" y="549401"/>
                  </a:lnTo>
                  <a:lnTo>
                    <a:pt x="17995" y="45008"/>
                  </a:lnTo>
                  <a:lnTo>
                    <a:pt x="20128" y="34503"/>
                  </a:lnTo>
                  <a:lnTo>
                    <a:pt x="25914" y="25927"/>
                  </a:lnTo>
                  <a:lnTo>
                    <a:pt x="34490" y="20141"/>
                  </a:lnTo>
                  <a:lnTo>
                    <a:pt x="44996" y="18008"/>
                  </a:lnTo>
                  <a:lnTo>
                    <a:pt x="44996" y="0"/>
                  </a:lnTo>
                  <a:close/>
                </a:path>
                <a:path w="1584325" h="594994">
                  <a:moveTo>
                    <a:pt x="1538998" y="0"/>
                  </a:moveTo>
                  <a:lnTo>
                    <a:pt x="44996" y="0"/>
                  </a:lnTo>
                  <a:lnTo>
                    <a:pt x="44996" y="18008"/>
                  </a:lnTo>
                  <a:lnTo>
                    <a:pt x="1538998" y="18008"/>
                  </a:lnTo>
                  <a:lnTo>
                    <a:pt x="1549503" y="20141"/>
                  </a:lnTo>
                  <a:lnTo>
                    <a:pt x="1558080" y="25927"/>
                  </a:lnTo>
                  <a:lnTo>
                    <a:pt x="1563866" y="34503"/>
                  </a:lnTo>
                  <a:lnTo>
                    <a:pt x="1565998" y="45008"/>
                  </a:lnTo>
                  <a:lnTo>
                    <a:pt x="1565998" y="549401"/>
                  </a:lnTo>
                  <a:lnTo>
                    <a:pt x="1563866" y="559907"/>
                  </a:lnTo>
                  <a:lnTo>
                    <a:pt x="1558080" y="568483"/>
                  </a:lnTo>
                  <a:lnTo>
                    <a:pt x="1549503" y="574269"/>
                  </a:lnTo>
                  <a:lnTo>
                    <a:pt x="1538998" y="576402"/>
                  </a:lnTo>
                  <a:lnTo>
                    <a:pt x="1574065" y="576402"/>
                  </a:lnTo>
                  <a:lnTo>
                    <a:pt x="1580459" y="566917"/>
                  </a:lnTo>
                  <a:lnTo>
                    <a:pt x="1583994" y="549401"/>
                  </a:lnTo>
                  <a:lnTo>
                    <a:pt x="1583994" y="45008"/>
                  </a:lnTo>
                  <a:lnTo>
                    <a:pt x="1580459" y="27487"/>
                  </a:lnTo>
                  <a:lnTo>
                    <a:pt x="1570816" y="13184"/>
                  </a:lnTo>
                  <a:lnTo>
                    <a:pt x="1556514" y="3541"/>
                  </a:lnTo>
                  <a:lnTo>
                    <a:pt x="1538998" y="0"/>
                  </a:lnTo>
                  <a:close/>
                </a:path>
              </a:pathLst>
            </a:custGeom>
            <a:solidFill>
              <a:srgbClr val="FFCB04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0" name="object 36">
              <a:extLst>
                <a:ext uri="{FF2B5EF4-FFF2-40B4-BE49-F238E27FC236}">
                  <a16:creationId xmlns:a16="http://schemas.microsoft.com/office/drawing/2014/main" id="{38505BC2-FBC3-6E4E-9D3B-8E946B48EE69}"/>
                </a:ext>
              </a:extLst>
            </p:cNvPr>
            <p:cNvSpPr txBox="1"/>
            <p:nvPr/>
          </p:nvSpPr>
          <p:spPr>
            <a:xfrm>
              <a:off x="3709929" y="1970900"/>
              <a:ext cx="795655" cy="484505"/>
            </a:xfrm>
            <a:prstGeom prst="rect">
              <a:avLst/>
            </a:prstGeom>
          </p:spPr>
          <p:txBody>
            <a:bodyPr vert="horz" wrap="square" lIns="0" tIns="279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20"/>
                </a:spcBef>
              </a:pPr>
              <a:r>
                <a:rPr sz="900" spc="-3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盗難や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  <a:p>
              <a:pPr marL="12700" marR="5080">
                <a:lnSpc>
                  <a:spcPct val="111600"/>
                </a:lnSpc>
              </a:pPr>
              <a:r>
                <a:rPr sz="900" spc="-3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運搬中の事故に あった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301" name="object 37">
              <a:extLst>
                <a:ext uri="{FF2B5EF4-FFF2-40B4-BE49-F238E27FC236}">
                  <a16:creationId xmlns:a16="http://schemas.microsoft.com/office/drawing/2014/main" id="{48D7D255-7CBB-3947-883C-C222C026DEBB}"/>
                </a:ext>
              </a:extLst>
            </p:cNvPr>
            <p:cNvSpPr/>
            <p:nvPr/>
          </p:nvSpPr>
          <p:spPr>
            <a:xfrm>
              <a:off x="3650631" y="1924573"/>
              <a:ext cx="1584325" cy="594995"/>
            </a:xfrm>
            <a:custGeom>
              <a:avLst/>
              <a:gdLst/>
              <a:ahLst/>
              <a:cxnLst/>
              <a:rect l="l" t="t" r="r" b="b"/>
              <a:pathLst>
                <a:path w="1584325" h="594995">
                  <a:moveTo>
                    <a:pt x="44996" y="0"/>
                  </a:moveTo>
                  <a:lnTo>
                    <a:pt x="27480" y="3542"/>
                  </a:lnTo>
                  <a:lnTo>
                    <a:pt x="13177" y="13188"/>
                  </a:lnTo>
                  <a:lnTo>
                    <a:pt x="3535" y="27492"/>
                  </a:lnTo>
                  <a:lnTo>
                    <a:pt x="0" y="45008"/>
                  </a:lnTo>
                  <a:lnTo>
                    <a:pt x="0" y="549401"/>
                  </a:lnTo>
                  <a:lnTo>
                    <a:pt x="3535" y="566917"/>
                  </a:lnTo>
                  <a:lnTo>
                    <a:pt x="13177" y="581220"/>
                  </a:lnTo>
                  <a:lnTo>
                    <a:pt x="27480" y="590862"/>
                  </a:lnTo>
                  <a:lnTo>
                    <a:pt x="44996" y="594398"/>
                  </a:lnTo>
                  <a:lnTo>
                    <a:pt x="1538998" y="594398"/>
                  </a:lnTo>
                  <a:lnTo>
                    <a:pt x="1556514" y="590862"/>
                  </a:lnTo>
                  <a:lnTo>
                    <a:pt x="1570816" y="581220"/>
                  </a:lnTo>
                  <a:lnTo>
                    <a:pt x="1574065" y="576402"/>
                  </a:lnTo>
                  <a:lnTo>
                    <a:pt x="44996" y="576402"/>
                  </a:lnTo>
                  <a:lnTo>
                    <a:pt x="34490" y="574269"/>
                  </a:lnTo>
                  <a:lnTo>
                    <a:pt x="25914" y="568483"/>
                  </a:lnTo>
                  <a:lnTo>
                    <a:pt x="20128" y="559907"/>
                  </a:lnTo>
                  <a:lnTo>
                    <a:pt x="17995" y="549401"/>
                  </a:lnTo>
                  <a:lnTo>
                    <a:pt x="17995" y="45008"/>
                  </a:lnTo>
                  <a:lnTo>
                    <a:pt x="20128" y="34503"/>
                  </a:lnTo>
                  <a:lnTo>
                    <a:pt x="25914" y="25927"/>
                  </a:lnTo>
                  <a:lnTo>
                    <a:pt x="34490" y="20141"/>
                  </a:lnTo>
                  <a:lnTo>
                    <a:pt x="44996" y="18008"/>
                  </a:lnTo>
                  <a:lnTo>
                    <a:pt x="44996" y="0"/>
                  </a:lnTo>
                  <a:close/>
                </a:path>
                <a:path w="1584325" h="594995">
                  <a:moveTo>
                    <a:pt x="1538998" y="0"/>
                  </a:moveTo>
                  <a:lnTo>
                    <a:pt x="44996" y="0"/>
                  </a:lnTo>
                  <a:lnTo>
                    <a:pt x="44996" y="18008"/>
                  </a:lnTo>
                  <a:lnTo>
                    <a:pt x="1538998" y="18008"/>
                  </a:lnTo>
                  <a:lnTo>
                    <a:pt x="1549503" y="20141"/>
                  </a:lnTo>
                  <a:lnTo>
                    <a:pt x="1558080" y="25927"/>
                  </a:lnTo>
                  <a:lnTo>
                    <a:pt x="1563866" y="34503"/>
                  </a:lnTo>
                  <a:lnTo>
                    <a:pt x="1565998" y="45008"/>
                  </a:lnTo>
                  <a:lnTo>
                    <a:pt x="1565998" y="549401"/>
                  </a:lnTo>
                  <a:lnTo>
                    <a:pt x="1563866" y="559907"/>
                  </a:lnTo>
                  <a:lnTo>
                    <a:pt x="1558080" y="568483"/>
                  </a:lnTo>
                  <a:lnTo>
                    <a:pt x="1549503" y="574269"/>
                  </a:lnTo>
                  <a:lnTo>
                    <a:pt x="1538998" y="576402"/>
                  </a:lnTo>
                  <a:lnTo>
                    <a:pt x="1574065" y="576402"/>
                  </a:lnTo>
                  <a:lnTo>
                    <a:pt x="1580459" y="566917"/>
                  </a:lnTo>
                  <a:lnTo>
                    <a:pt x="1583994" y="549401"/>
                  </a:lnTo>
                  <a:lnTo>
                    <a:pt x="1583994" y="45008"/>
                  </a:lnTo>
                  <a:lnTo>
                    <a:pt x="1580459" y="27492"/>
                  </a:lnTo>
                  <a:lnTo>
                    <a:pt x="1570816" y="13188"/>
                  </a:lnTo>
                  <a:lnTo>
                    <a:pt x="1556514" y="3542"/>
                  </a:lnTo>
                  <a:lnTo>
                    <a:pt x="1538998" y="0"/>
                  </a:lnTo>
                  <a:close/>
                </a:path>
              </a:pathLst>
            </a:custGeom>
            <a:solidFill>
              <a:srgbClr val="CE7B2D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2" name="object 38">
              <a:extLst>
                <a:ext uri="{FF2B5EF4-FFF2-40B4-BE49-F238E27FC236}">
                  <a16:creationId xmlns:a16="http://schemas.microsoft.com/office/drawing/2014/main" id="{14A34316-7519-B346-BB8D-4C3A32AF7F5D}"/>
                </a:ext>
              </a:extLst>
            </p:cNvPr>
            <p:cNvSpPr txBox="1"/>
            <p:nvPr/>
          </p:nvSpPr>
          <p:spPr>
            <a:xfrm>
              <a:off x="5394529" y="1396195"/>
              <a:ext cx="844550" cy="33147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11600"/>
                </a:lnSpc>
                <a:spcBef>
                  <a:spcPts val="95"/>
                </a:spcBef>
              </a:pP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けがや病気で 収穫ができない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303" name="object 39">
              <a:extLst>
                <a:ext uri="{FF2B5EF4-FFF2-40B4-BE49-F238E27FC236}">
                  <a16:creationId xmlns:a16="http://schemas.microsoft.com/office/drawing/2014/main" id="{C8D56B00-2075-AA41-A4BF-C111A96450CE}"/>
                </a:ext>
              </a:extLst>
            </p:cNvPr>
            <p:cNvSpPr/>
            <p:nvPr/>
          </p:nvSpPr>
          <p:spPr>
            <a:xfrm>
              <a:off x="5335233" y="1273369"/>
              <a:ext cx="1584325" cy="594995"/>
            </a:xfrm>
            <a:custGeom>
              <a:avLst/>
              <a:gdLst/>
              <a:ahLst/>
              <a:cxnLst/>
              <a:rect l="l" t="t" r="r" b="b"/>
              <a:pathLst>
                <a:path w="1584325" h="594994">
                  <a:moveTo>
                    <a:pt x="44996" y="0"/>
                  </a:moveTo>
                  <a:lnTo>
                    <a:pt x="27480" y="3541"/>
                  </a:lnTo>
                  <a:lnTo>
                    <a:pt x="13177" y="13184"/>
                  </a:lnTo>
                  <a:lnTo>
                    <a:pt x="3535" y="27487"/>
                  </a:lnTo>
                  <a:lnTo>
                    <a:pt x="0" y="45008"/>
                  </a:lnTo>
                  <a:lnTo>
                    <a:pt x="0" y="549401"/>
                  </a:lnTo>
                  <a:lnTo>
                    <a:pt x="3535" y="566917"/>
                  </a:lnTo>
                  <a:lnTo>
                    <a:pt x="13177" y="581220"/>
                  </a:lnTo>
                  <a:lnTo>
                    <a:pt x="27480" y="590862"/>
                  </a:lnTo>
                  <a:lnTo>
                    <a:pt x="44996" y="594398"/>
                  </a:lnTo>
                  <a:lnTo>
                    <a:pt x="1538998" y="594398"/>
                  </a:lnTo>
                  <a:lnTo>
                    <a:pt x="1556514" y="590862"/>
                  </a:lnTo>
                  <a:lnTo>
                    <a:pt x="1570816" y="581220"/>
                  </a:lnTo>
                  <a:lnTo>
                    <a:pt x="1574065" y="576402"/>
                  </a:lnTo>
                  <a:lnTo>
                    <a:pt x="44996" y="576402"/>
                  </a:lnTo>
                  <a:lnTo>
                    <a:pt x="34490" y="574269"/>
                  </a:lnTo>
                  <a:lnTo>
                    <a:pt x="25914" y="568483"/>
                  </a:lnTo>
                  <a:lnTo>
                    <a:pt x="20128" y="559907"/>
                  </a:lnTo>
                  <a:lnTo>
                    <a:pt x="17995" y="549401"/>
                  </a:lnTo>
                  <a:lnTo>
                    <a:pt x="17995" y="45008"/>
                  </a:lnTo>
                  <a:lnTo>
                    <a:pt x="20128" y="34503"/>
                  </a:lnTo>
                  <a:lnTo>
                    <a:pt x="25914" y="25927"/>
                  </a:lnTo>
                  <a:lnTo>
                    <a:pt x="34490" y="20141"/>
                  </a:lnTo>
                  <a:lnTo>
                    <a:pt x="44996" y="18008"/>
                  </a:lnTo>
                  <a:lnTo>
                    <a:pt x="44996" y="0"/>
                  </a:lnTo>
                  <a:close/>
                </a:path>
                <a:path w="1584325" h="594994">
                  <a:moveTo>
                    <a:pt x="1538998" y="0"/>
                  </a:moveTo>
                  <a:lnTo>
                    <a:pt x="44996" y="0"/>
                  </a:lnTo>
                  <a:lnTo>
                    <a:pt x="44996" y="18008"/>
                  </a:lnTo>
                  <a:lnTo>
                    <a:pt x="1538998" y="18008"/>
                  </a:lnTo>
                  <a:lnTo>
                    <a:pt x="1549503" y="20141"/>
                  </a:lnTo>
                  <a:lnTo>
                    <a:pt x="1558080" y="25927"/>
                  </a:lnTo>
                  <a:lnTo>
                    <a:pt x="1563866" y="34503"/>
                  </a:lnTo>
                  <a:lnTo>
                    <a:pt x="1565998" y="45008"/>
                  </a:lnTo>
                  <a:lnTo>
                    <a:pt x="1565998" y="549401"/>
                  </a:lnTo>
                  <a:lnTo>
                    <a:pt x="1563866" y="559907"/>
                  </a:lnTo>
                  <a:lnTo>
                    <a:pt x="1558080" y="568483"/>
                  </a:lnTo>
                  <a:lnTo>
                    <a:pt x="1549503" y="574269"/>
                  </a:lnTo>
                  <a:lnTo>
                    <a:pt x="1538998" y="576402"/>
                  </a:lnTo>
                  <a:lnTo>
                    <a:pt x="1574065" y="576402"/>
                  </a:lnTo>
                  <a:lnTo>
                    <a:pt x="1580459" y="566917"/>
                  </a:lnTo>
                  <a:lnTo>
                    <a:pt x="1583994" y="549401"/>
                  </a:lnTo>
                  <a:lnTo>
                    <a:pt x="1583994" y="45008"/>
                  </a:lnTo>
                  <a:lnTo>
                    <a:pt x="1580459" y="27487"/>
                  </a:lnTo>
                  <a:lnTo>
                    <a:pt x="1570816" y="13184"/>
                  </a:lnTo>
                  <a:lnTo>
                    <a:pt x="1556514" y="3541"/>
                  </a:lnTo>
                  <a:lnTo>
                    <a:pt x="1538998" y="0"/>
                  </a:lnTo>
                  <a:close/>
                </a:path>
              </a:pathLst>
            </a:custGeom>
            <a:solidFill>
              <a:srgbClr val="00B26A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4" name="object 40">
              <a:extLst>
                <a:ext uri="{FF2B5EF4-FFF2-40B4-BE49-F238E27FC236}">
                  <a16:creationId xmlns:a16="http://schemas.microsoft.com/office/drawing/2014/main" id="{18B377DB-D4E7-A348-9A1C-8068AD702E4E}"/>
                </a:ext>
              </a:extLst>
            </p:cNvPr>
            <p:cNvSpPr txBox="1"/>
            <p:nvPr/>
          </p:nvSpPr>
          <p:spPr>
            <a:xfrm>
              <a:off x="5394529" y="1970900"/>
              <a:ext cx="610870" cy="48450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 algn="just">
                <a:lnSpc>
                  <a:spcPct val="111600"/>
                </a:lnSpc>
                <a:spcBef>
                  <a:spcPts val="95"/>
                </a:spcBef>
              </a:pPr>
              <a:r>
                <a:rPr sz="900" spc="1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輸出したが 為替変動で </a:t>
              </a:r>
              <a:r>
                <a:rPr sz="900" spc="2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DeBold"/>
                </a:rPr>
                <a:t>大損した</a:t>
              </a:r>
              <a:endParaRPr sz="900"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endParaRPr>
            </a:p>
          </p:txBody>
        </p:sp>
        <p:sp>
          <p:nvSpPr>
            <p:cNvPr id="305" name="object 41">
              <a:extLst>
                <a:ext uri="{FF2B5EF4-FFF2-40B4-BE49-F238E27FC236}">
                  <a16:creationId xmlns:a16="http://schemas.microsoft.com/office/drawing/2014/main" id="{6E6F02E0-3DC3-D048-8464-54B2126D0AE4}"/>
                </a:ext>
              </a:extLst>
            </p:cNvPr>
            <p:cNvSpPr/>
            <p:nvPr/>
          </p:nvSpPr>
          <p:spPr>
            <a:xfrm>
              <a:off x="5344224" y="1933578"/>
              <a:ext cx="1566545" cy="576580"/>
            </a:xfrm>
            <a:custGeom>
              <a:avLst/>
              <a:gdLst/>
              <a:ahLst/>
              <a:cxnLst/>
              <a:rect l="l" t="t" r="r" b="b"/>
              <a:pathLst>
                <a:path w="1566545" h="576579">
                  <a:moveTo>
                    <a:pt x="36004" y="0"/>
                  </a:moveTo>
                  <a:lnTo>
                    <a:pt x="21988" y="2828"/>
                  </a:lnTo>
                  <a:lnTo>
                    <a:pt x="10544" y="10544"/>
                  </a:lnTo>
                  <a:lnTo>
                    <a:pt x="2828" y="21988"/>
                  </a:lnTo>
                  <a:lnTo>
                    <a:pt x="0" y="36004"/>
                  </a:lnTo>
                  <a:lnTo>
                    <a:pt x="0" y="540397"/>
                  </a:lnTo>
                  <a:lnTo>
                    <a:pt x="2828" y="554406"/>
                  </a:lnTo>
                  <a:lnTo>
                    <a:pt x="10544" y="565846"/>
                  </a:lnTo>
                  <a:lnTo>
                    <a:pt x="21988" y="573560"/>
                  </a:lnTo>
                  <a:lnTo>
                    <a:pt x="36004" y="576389"/>
                  </a:lnTo>
                  <a:lnTo>
                    <a:pt x="1530007" y="576389"/>
                  </a:lnTo>
                  <a:lnTo>
                    <a:pt x="1544015" y="573560"/>
                  </a:lnTo>
                  <a:lnTo>
                    <a:pt x="1555456" y="565846"/>
                  </a:lnTo>
                  <a:lnTo>
                    <a:pt x="1563170" y="554406"/>
                  </a:lnTo>
                  <a:lnTo>
                    <a:pt x="1565998" y="540397"/>
                  </a:lnTo>
                  <a:lnTo>
                    <a:pt x="1565998" y="36004"/>
                  </a:lnTo>
                  <a:lnTo>
                    <a:pt x="1563170" y="21988"/>
                  </a:lnTo>
                  <a:lnTo>
                    <a:pt x="1555456" y="10544"/>
                  </a:lnTo>
                  <a:lnTo>
                    <a:pt x="1544015" y="2828"/>
                  </a:lnTo>
                  <a:lnTo>
                    <a:pt x="1530007" y="0"/>
                  </a:lnTo>
                  <a:lnTo>
                    <a:pt x="36004" y="0"/>
                  </a:lnTo>
                  <a:close/>
                </a:path>
              </a:pathLst>
            </a:custGeom>
            <a:ln w="17995">
              <a:solidFill>
                <a:srgbClr val="3383AA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3" name="object 71">
              <a:extLst>
                <a:ext uri="{FF2B5EF4-FFF2-40B4-BE49-F238E27FC236}">
                  <a16:creationId xmlns:a16="http://schemas.microsoft.com/office/drawing/2014/main" id="{B784074B-9D18-4B40-93AB-C3BBD2B2BD3F}"/>
                </a:ext>
              </a:extLst>
            </p:cNvPr>
            <p:cNvSpPr/>
            <p:nvPr/>
          </p:nvSpPr>
          <p:spPr>
            <a:xfrm>
              <a:off x="1231320" y="1535330"/>
              <a:ext cx="374256" cy="2918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4" name="object 72">
              <a:extLst>
                <a:ext uri="{FF2B5EF4-FFF2-40B4-BE49-F238E27FC236}">
                  <a16:creationId xmlns:a16="http://schemas.microsoft.com/office/drawing/2014/main" id="{75878891-C84F-984A-9D95-EECF5D23322F}"/>
                </a:ext>
              </a:extLst>
            </p:cNvPr>
            <p:cNvSpPr/>
            <p:nvPr/>
          </p:nvSpPr>
          <p:spPr>
            <a:xfrm>
              <a:off x="1442547" y="1320180"/>
              <a:ext cx="383882" cy="25905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6" name="object 74">
              <a:extLst>
                <a:ext uri="{FF2B5EF4-FFF2-40B4-BE49-F238E27FC236}">
                  <a16:creationId xmlns:a16="http://schemas.microsoft.com/office/drawing/2014/main" id="{777A8939-8843-D74B-A00E-B0438CBDD6DE}"/>
                </a:ext>
              </a:extLst>
            </p:cNvPr>
            <p:cNvSpPr/>
            <p:nvPr/>
          </p:nvSpPr>
          <p:spPr>
            <a:xfrm>
              <a:off x="2674409" y="1313944"/>
              <a:ext cx="416636" cy="51325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7" name="object 75">
              <a:extLst>
                <a:ext uri="{FF2B5EF4-FFF2-40B4-BE49-F238E27FC236}">
                  <a16:creationId xmlns:a16="http://schemas.microsoft.com/office/drawing/2014/main" id="{7F3105AC-759D-2744-8475-81683E8198BC}"/>
                </a:ext>
              </a:extLst>
            </p:cNvPr>
            <p:cNvSpPr/>
            <p:nvPr/>
          </p:nvSpPr>
          <p:spPr>
            <a:xfrm>
              <a:off x="4683053" y="1367131"/>
              <a:ext cx="500227" cy="43741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8" name="object 76">
              <a:extLst>
                <a:ext uri="{FF2B5EF4-FFF2-40B4-BE49-F238E27FC236}">
                  <a16:creationId xmlns:a16="http://schemas.microsoft.com/office/drawing/2014/main" id="{C92850B2-E982-7649-9282-05BEB4C99F05}"/>
                </a:ext>
              </a:extLst>
            </p:cNvPr>
            <p:cNvSpPr/>
            <p:nvPr/>
          </p:nvSpPr>
          <p:spPr>
            <a:xfrm>
              <a:off x="1361744" y="2203825"/>
              <a:ext cx="437672" cy="25602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39" name="object 77">
              <a:extLst>
                <a:ext uri="{FF2B5EF4-FFF2-40B4-BE49-F238E27FC236}">
                  <a16:creationId xmlns:a16="http://schemas.microsoft.com/office/drawing/2014/main" id="{B171DBE3-D685-5640-ABDF-697D64CBE9CB}"/>
                </a:ext>
              </a:extLst>
            </p:cNvPr>
            <p:cNvSpPr/>
            <p:nvPr/>
          </p:nvSpPr>
          <p:spPr>
            <a:xfrm>
              <a:off x="2807505" y="1963130"/>
              <a:ext cx="592518" cy="51071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40" name="object 78">
              <a:extLst>
                <a:ext uri="{FF2B5EF4-FFF2-40B4-BE49-F238E27FC236}">
                  <a16:creationId xmlns:a16="http://schemas.microsoft.com/office/drawing/2014/main" id="{41515719-3AD8-194D-B793-05DA7AF038FD}"/>
                </a:ext>
              </a:extLst>
            </p:cNvPr>
            <p:cNvSpPr/>
            <p:nvPr/>
          </p:nvSpPr>
          <p:spPr>
            <a:xfrm>
              <a:off x="4746629" y="2156526"/>
              <a:ext cx="429615" cy="32645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41" name="object 79">
              <a:extLst>
                <a:ext uri="{FF2B5EF4-FFF2-40B4-BE49-F238E27FC236}">
                  <a16:creationId xmlns:a16="http://schemas.microsoft.com/office/drawing/2014/main" id="{5995A28D-4A5C-2143-898D-4663376CEA61}"/>
                </a:ext>
              </a:extLst>
            </p:cNvPr>
            <p:cNvSpPr/>
            <p:nvPr/>
          </p:nvSpPr>
          <p:spPr>
            <a:xfrm>
              <a:off x="4534756" y="1964578"/>
              <a:ext cx="285127" cy="32498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43" name="object 81">
              <a:extLst>
                <a:ext uri="{FF2B5EF4-FFF2-40B4-BE49-F238E27FC236}">
                  <a16:creationId xmlns:a16="http://schemas.microsoft.com/office/drawing/2014/main" id="{C7A4629E-2B2E-5A45-B8FD-BED87A5FE109}"/>
                </a:ext>
              </a:extLst>
            </p:cNvPr>
            <p:cNvSpPr/>
            <p:nvPr/>
          </p:nvSpPr>
          <p:spPr>
            <a:xfrm>
              <a:off x="6065766" y="2054684"/>
              <a:ext cx="798855" cy="36172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44" name="object 82">
              <a:extLst>
                <a:ext uri="{FF2B5EF4-FFF2-40B4-BE49-F238E27FC236}">
                  <a16:creationId xmlns:a16="http://schemas.microsoft.com/office/drawing/2014/main" id="{C0F58B63-3967-114C-9347-4FC4BF4B47C6}"/>
                </a:ext>
              </a:extLst>
            </p:cNvPr>
            <p:cNvSpPr/>
            <p:nvPr/>
          </p:nvSpPr>
          <p:spPr>
            <a:xfrm>
              <a:off x="6229863" y="1296774"/>
              <a:ext cx="363461" cy="315569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45" name="object 83">
              <a:extLst>
                <a:ext uri="{FF2B5EF4-FFF2-40B4-BE49-F238E27FC236}">
                  <a16:creationId xmlns:a16="http://schemas.microsoft.com/office/drawing/2014/main" id="{01FB9644-7E4C-0841-94BE-ED2923833853}"/>
                </a:ext>
              </a:extLst>
            </p:cNvPr>
            <p:cNvSpPr/>
            <p:nvPr/>
          </p:nvSpPr>
          <p:spPr>
            <a:xfrm>
              <a:off x="6498099" y="1555333"/>
              <a:ext cx="381723" cy="287959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52" name="object 169">
              <a:extLst>
                <a:ext uri="{FF2B5EF4-FFF2-40B4-BE49-F238E27FC236}">
                  <a16:creationId xmlns:a16="http://schemas.microsoft.com/office/drawing/2014/main" id="{B018808B-77B1-624F-ABFF-0018EA09AA1A}"/>
                </a:ext>
              </a:extLst>
            </p:cNvPr>
            <p:cNvSpPr/>
            <p:nvPr/>
          </p:nvSpPr>
          <p:spPr>
            <a:xfrm>
              <a:off x="1001374" y="2151103"/>
              <a:ext cx="310857" cy="18799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7B85C31E-0BD0-4F41-8B6A-CF373271A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3044351" y="1395369"/>
              <a:ext cx="575023" cy="442070"/>
            </a:xfrm>
            <a:prstGeom prst="rect">
              <a:avLst/>
            </a:prstGeom>
          </p:spPr>
        </p:pic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AC3C0EB-D346-EC72-5FF5-E58A6BC2C4E3}"/>
              </a:ext>
            </a:extLst>
          </p:cNvPr>
          <p:cNvGrpSpPr/>
          <p:nvPr/>
        </p:nvGrpSpPr>
        <p:grpSpPr>
          <a:xfrm>
            <a:off x="506006" y="6905442"/>
            <a:ext cx="2977047" cy="2421553"/>
            <a:chOff x="3541747" y="8557930"/>
            <a:chExt cx="2382025" cy="1338108"/>
          </a:xfrm>
        </p:grpSpPr>
        <p:sp>
          <p:nvSpPr>
            <p:cNvPr id="306" name="object 42">
              <a:extLst>
                <a:ext uri="{FF2B5EF4-FFF2-40B4-BE49-F238E27FC236}">
                  <a16:creationId xmlns:a16="http://schemas.microsoft.com/office/drawing/2014/main" id="{6BEFFBCB-6ECA-A647-912F-7FE1E5E6F976}"/>
                </a:ext>
              </a:extLst>
            </p:cNvPr>
            <p:cNvSpPr/>
            <p:nvPr/>
          </p:nvSpPr>
          <p:spPr>
            <a:xfrm>
              <a:off x="3600781" y="8753038"/>
              <a:ext cx="581656" cy="1143000"/>
            </a:xfrm>
            <a:custGeom>
              <a:avLst/>
              <a:gdLst/>
              <a:ahLst/>
              <a:cxnLst/>
              <a:rect l="l" t="t" r="r" b="b"/>
              <a:pathLst>
                <a:path w="676910" h="1143000">
                  <a:moveTo>
                    <a:pt x="0" y="1142720"/>
                  </a:moveTo>
                  <a:lnTo>
                    <a:pt x="676605" y="1142720"/>
                  </a:lnTo>
                  <a:lnTo>
                    <a:pt x="676605" y="0"/>
                  </a:lnTo>
                  <a:lnTo>
                    <a:pt x="0" y="0"/>
                  </a:lnTo>
                  <a:lnTo>
                    <a:pt x="0" y="1142720"/>
                  </a:lnTo>
                  <a:close/>
                </a:path>
              </a:pathLst>
            </a:custGeom>
            <a:solidFill>
              <a:srgbClr val="78B6E4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7" name="object 43">
              <a:extLst>
                <a:ext uri="{FF2B5EF4-FFF2-40B4-BE49-F238E27FC236}">
                  <a16:creationId xmlns:a16="http://schemas.microsoft.com/office/drawing/2014/main" id="{34609A03-7094-E442-8716-44184B77A497}"/>
                </a:ext>
              </a:extLst>
            </p:cNvPr>
            <p:cNvSpPr/>
            <p:nvPr/>
          </p:nvSpPr>
          <p:spPr>
            <a:xfrm>
              <a:off x="4420359" y="8926847"/>
              <a:ext cx="610821" cy="180340"/>
            </a:xfrm>
            <a:custGeom>
              <a:avLst/>
              <a:gdLst/>
              <a:ahLst/>
              <a:cxnLst/>
              <a:rect l="l" t="t" r="r" b="b"/>
              <a:pathLst>
                <a:path w="605789" h="180340">
                  <a:moveTo>
                    <a:pt x="0" y="179997"/>
                  </a:moveTo>
                  <a:lnTo>
                    <a:pt x="605345" y="179997"/>
                  </a:lnTo>
                  <a:lnTo>
                    <a:pt x="605345" y="0"/>
                  </a:lnTo>
                  <a:lnTo>
                    <a:pt x="0" y="0"/>
                  </a:lnTo>
                  <a:lnTo>
                    <a:pt x="0" y="179997"/>
                  </a:lnTo>
                  <a:close/>
                </a:path>
              </a:pathLst>
            </a:custGeom>
            <a:solidFill>
              <a:srgbClr val="FFDF4F"/>
            </a:solidFill>
          </p:spPr>
          <p:txBody>
            <a:bodyPr wrap="square" lIns="0" tIns="0" rIns="0" bIns="0" rtlCol="0"/>
            <a:lstStyle/>
            <a:p>
              <a:endParaRPr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8" name="object 44">
              <a:extLst>
                <a:ext uri="{FF2B5EF4-FFF2-40B4-BE49-F238E27FC236}">
                  <a16:creationId xmlns:a16="http://schemas.microsoft.com/office/drawing/2014/main" id="{C4401459-8FED-0D4B-9CDF-FBFFD6B505A7}"/>
                </a:ext>
              </a:extLst>
            </p:cNvPr>
            <p:cNvSpPr/>
            <p:nvPr/>
          </p:nvSpPr>
          <p:spPr>
            <a:xfrm>
              <a:off x="3546459" y="8745744"/>
              <a:ext cx="1600835" cy="0"/>
            </a:xfrm>
            <a:custGeom>
              <a:avLst/>
              <a:gdLst/>
              <a:ahLst/>
              <a:cxnLst/>
              <a:rect l="l" t="t" r="r" b="b"/>
              <a:pathLst>
                <a:path w="1600835">
                  <a:moveTo>
                    <a:pt x="0" y="0"/>
                  </a:moveTo>
                  <a:lnTo>
                    <a:pt x="1600606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09" name="object 47">
              <a:extLst>
                <a:ext uri="{FF2B5EF4-FFF2-40B4-BE49-F238E27FC236}">
                  <a16:creationId xmlns:a16="http://schemas.microsoft.com/office/drawing/2014/main" id="{8081FF1C-78A5-C041-852F-CDC03AE133DB}"/>
                </a:ext>
              </a:extLst>
            </p:cNvPr>
            <p:cNvSpPr/>
            <p:nvPr/>
          </p:nvSpPr>
          <p:spPr>
            <a:xfrm>
              <a:off x="4417217" y="9108803"/>
              <a:ext cx="747354" cy="45719"/>
            </a:xfrm>
            <a:custGeom>
              <a:avLst/>
              <a:gdLst/>
              <a:ahLst/>
              <a:cxnLst/>
              <a:rect l="l" t="t" r="r" b="b"/>
              <a:pathLst>
                <a:path w="782320">
                  <a:moveTo>
                    <a:pt x="0" y="0"/>
                  </a:moveTo>
                  <a:lnTo>
                    <a:pt x="782154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0" name="object 48">
              <a:extLst>
                <a:ext uri="{FF2B5EF4-FFF2-40B4-BE49-F238E27FC236}">
                  <a16:creationId xmlns:a16="http://schemas.microsoft.com/office/drawing/2014/main" id="{E84E7E8F-0C3E-C84A-8D0B-624D160C0493}"/>
                </a:ext>
              </a:extLst>
            </p:cNvPr>
            <p:cNvSpPr/>
            <p:nvPr/>
          </p:nvSpPr>
          <p:spPr>
            <a:xfrm flipV="1">
              <a:off x="4420360" y="8886572"/>
              <a:ext cx="727005" cy="45719"/>
            </a:xfrm>
            <a:custGeom>
              <a:avLst/>
              <a:gdLst/>
              <a:ahLst/>
              <a:cxnLst/>
              <a:rect l="l" t="t" r="r" b="b"/>
              <a:pathLst>
                <a:path w="774064">
                  <a:moveTo>
                    <a:pt x="0" y="0"/>
                  </a:moveTo>
                  <a:lnTo>
                    <a:pt x="773772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1" name="object 49">
              <a:extLst>
                <a:ext uri="{FF2B5EF4-FFF2-40B4-BE49-F238E27FC236}">
                  <a16:creationId xmlns:a16="http://schemas.microsoft.com/office/drawing/2014/main" id="{54288E6C-8487-F94B-883F-330D50D9EC70}"/>
                </a:ext>
              </a:extLst>
            </p:cNvPr>
            <p:cNvSpPr/>
            <p:nvPr/>
          </p:nvSpPr>
          <p:spPr>
            <a:xfrm>
              <a:off x="5099041" y="8764262"/>
              <a:ext cx="0" cy="828040"/>
            </a:xfrm>
            <a:custGeom>
              <a:avLst/>
              <a:gdLst/>
              <a:ahLst/>
              <a:cxnLst/>
              <a:rect l="l" t="t" r="r" b="b"/>
              <a:pathLst>
                <a:path h="828040">
                  <a:moveTo>
                    <a:pt x="0" y="827519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2" name="object 50">
              <a:extLst>
                <a:ext uri="{FF2B5EF4-FFF2-40B4-BE49-F238E27FC236}">
                  <a16:creationId xmlns:a16="http://schemas.microsoft.com/office/drawing/2014/main" id="{5C514EBA-E33A-1A42-B437-1CB4C635F4AE}"/>
                </a:ext>
              </a:extLst>
            </p:cNvPr>
            <p:cNvSpPr/>
            <p:nvPr/>
          </p:nvSpPr>
          <p:spPr>
            <a:xfrm>
              <a:off x="5042196" y="9615098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3" name="object 51">
              <a:extLst>
                <a:ext uri="{FF2B5EF4-FFF2-40B4-BE49-F238E27FC236}">
                  <a16:creationId xmlns:a16="http://schemas.microsoft.com/office/drawing/2014/main" id="{E7CEC849-5C93-1E4E-9999-6090E4D4F695}"/>
                </a:ext>
              </a:extLst>
            </p:cNvPr>
            <p:cNvSpPr/>
            <p:nvPr/>
          </p:nvSpPr>
          <p:spPr>
            <a:xfrm>
              <a:off x="5042196" y="875260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4" name="object 52">
              <a:extLst>
                <a:ext uri="{FF2B5EF4-FFF2-40B4-BE49-F238E27FC236}">
                  <a16:creationId xmlns:a16="http://schemas.microsoft.com/office/drawing/2014/main" id="{DE61630C-95EA-3F4F-BE87-1D380F3D386A}"/>
                </a:ext>
              </a:extLst>
            </p:cNvPr>
            <p:cNvSpPr/>
            <p:nvPr/>
          </p:nvSpPr>
          <p:spPr>
            <a:xfrm flipH="1">
              <a:off x="4975655" y="8643456"/>
              <a:ext cx="45719" cy="972000"/>
            </a:xfrm>
            <a:custGeom>
              <a:avLst/>
              <a:gdLst/>
              <a:ahLst/>
              <a:cxnLst/>
              <a:rect l="l" t="t" r="r" b="b"/>
              <a:pathLst>
                <a:path h="434340">
                  <a:moveTo>
                    <a:pt x="0" y="434174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5" name="object 53">
              <a:extLst>
                <a:ext uri="{FF2B5EF4-FFF2-40B4-BE49-F238E27FC236}">
                  <a16:creationId xmlns:a16="http://schemas.microsoft.com/office/drawing/2014/main" id="{5F427CCA-22BE-0941-9C50-54318F06A6C4}"/>
                </a:ext>
              </a:extLst>
            </p:cNvPr>
            <p:cNvSpPr/>
            <p:nvPr/>
          </p:nvSpPr>
          <p:spPr>
            <a:xfrm>
              <a:off x="4970893" y="910109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6" name="object 54">
              <a:extLst>
                <a:ext uri="{FF2B5EF4-FFF2-40B4-BE49-F238E27FC236}">
                  <a16:creationId xmlns:a16="http://schemas.microsoft.com/office/drawing/2014/main" id="{BF116D32-307A-4941-9BEB-77A1CB23070A}"/>
                </a:ext>
              </a:extLst>
            </p:cNvPr>
            <p:cNvSpPr/>
            <p:nvPr/>
          </p:nvSpPr>
          <p:spPr>
            <a:xfrm>
              <a:off x="4970893" y="863171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7" name="object 55">
              <a:extLst>
                <a:ext uri="{FF2B5EF4-FFF2-40B4-BE49-F238E27FC236}">
                  <a16:creationId xmlns:a16="http://schemas.microsoft.com/office/drawing/2014/main" id="{56997F7F-A1EA-2648-84D3-73A0EB69ECE7}"/>
                </a:ext>
              </a:extLst>
            </p:cNvPr>
            <p:cNvSpPr/>
            <p:nvPr/>
          </p:nvSpPr>
          <p:spPr>
            <a:xfrm>
              <a:off x="4428483" y="8655552"/>
              <a:ext cx="0" cy="972000"/>
            </a:xfrm>
            <a:custGeom>
              <a:avLst/>
              <a:gdLst/>
              <a:ahLst/>
              <a:cxnLst/>
              <a:rect l="l" t="t" r="r" b="b"/>
              <a:pathLst>
                <a:path h="434340">
                  <a:moveTo>
                    <a:pt x="0" y="434174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8" name="object 56">
              <a:extLst>
                <a:ext uri="{FF2B5EF4-FFF2-40B4-BE49-F238E27FC236}">
                  <a16:creationId xmlns:a16="http://schemas.microsoft.com/office/drawing/2014/main" id="{9BBD397D-1B8E-C148-A0FB-EF28D0F362FA}"/>
                </a:ext>
              </a:extLst>
            </p:cNvPr>
            <p:cNvSpPr/>
            <p:nvPr/>
          </p:nvSpPr>
          <p:spPr>
            <a:xfrm>
              <a:off x="4365197" y="910109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19" name="object 57">
              <a:extLst>
                <a:ext uri="{FF2B5EF4-FFF2-40B4-BE49-F238E27FC236}">
                  <a16:creationId xmlns:a16="http://schemas.microsoft.com/office/drawing/2014/main" id="{3FB3684D-55F2-C344-A87D-C584883C1878}"/>
                </a:ext>
              </a:extLst>
            </p:cNvPr>
            <p:cNvSpPr/>
            <p:nvPr/>
          </p:nvSpPr>
          <p:spPr>
            <a:xfrm>
              <a:off x="4365197" y="863171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23" name="object 61">
              <a:extLst>
                <a:ext uri="{FF2B5EF4-FFF2-40B4-BE49-F238E27FC236}">
                  <a16:creationId xmlns:a16="http://schemas.microsoft.com/office/drawing/2014/main" id="{7207B829-4EAB-F542-89C3-60171F3D3375}"/>
                </a:ext>
              </a:extLst>
            </p:cNvPr>
            <p:cNvSpPr/>
            <p:nvPr/>
          </p:nvSpPr>
          <p:spPr>
            <a:xfrm>
              <a:off x="4242994" y="8816945"/>
              <a:ext cx="131143" cy="651124"/>
            </a:xfrm>
            <a:custGeom>
              <a:avLst/>
              <a:gdLst/>
              <a:ahLst/>
              <a:cxnLst/>
              <a:rect l="l" t="t" r="r" b="b"/>
              <a:pathLst>
                <a:path w="188595" h="661670">
                  <a:moveTo>
                    <a:pt x="188150" y="0"/>
                  </a:moveTo>
                  <a:lnTo>
                    <a:pt x="0" y="0"/>
                  </a:lnTo>
                  <a:lnTo>
                    <a:pt x="0" y="661276"/>
                  </a:lnTo>
                  <a:lnTo>
                    <a:pt x="188150" y="661276"/>
                  </a:lnTo>
                  <a:lnTo>
                    <a:pt x="188150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24" name="object 62">
              <a:extLst>
                <a:ext uri="{FF2B5EF4-FFF2-40B4-BE49-F238E27FC236}">
                  <a16:creationId xmlns:a16="http://schemas.microsoft.com/office/drawing/2014/main" id="{D622DBFF-8DF6-994A-9688-85D20B063967}"/>
                </a:ext>
              </a:extLst>
            </p:cNvPr>
            <p:cNvSpPr/>
            <p:nvPr/>
          </p:nvSpPr>
          <p:spPr>
            <a:xfrm>
              <a:off x="4192916" y="9465575"/>
              <a:ext cx="237555" cy="182847"/>
            </a:xfrm>
            <a:custGeom>
              <a:avLst/>
              <a:gdLst/>
              <a:ahLst/>
              <a:cxnLst/>
              <a:rect l="l" t="t" r="r" b="b"/>
              <a:pathLst>
                <a:path w="345439" h="249554">
                  <a:moveTo>
                    <a:pt x="344931" y="0"/>
                  </a:moveTo>
                  <a:lnTo>
                    <a:pt x="0" y="0"/>
                  </a:lnTo>
                  <a:lnTo>
                    <a:pt x="172465" y="249199"/>
                  </a:lnTo>
                  <a:lnTo>
                    <a:pt x="344931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25" name="object 63">
              <a:extLst>
                <a:ext uri="{FF2B5EF4-FFF2-40B4-BE49-F238E27FC236}">
                  <a16:creationId xmlns:a16="http://schemas.microsoft.com/office/drawing/2014/main" id="{9EB5A339-C1CB-5441-9CB2-2F55B1E001E8}"/>
                </a:ext>
              </a:extLst>
            </p:cNvPr>
            <p:cNvSpPr txBox="1"/>
            <p:nvPr/>
          </p:nvSpPr>
          <p:spPr>
            <a:xfrm>
              <a:off x="4267996" y="8925742"/>
              <a:ext cx="66798" cy="393700"/>
            </a:xfrm>
            <a:prstGeom prst="rect">
              <a:avLst/>
            </a:prstGeom>
          </p:spPr>
          <p:txBody>
            <a:bodyPr vert="eaVert" wrap="square" lIns="0" tIns="0" rIns="0" bIns="0" rtlCol="0" anchor="ctr">
              <a:spAutoFit/>
            </a:bodyPr>
            <a:lstStyle/>
            <a:p>
              <a:pPr marL="12700" algn="ctr">
                <a:lnSpc>
                  <a:spcPct val="70000"/>
                </a:lnSpc>
              </a:pPr>
              <a:r>
                <a:rPr sz="7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収入減少</a:t>
              </a: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26" name="object 64">
              <a:extLst>
                <a:ext uri="{FF2B5EF4-FFF2-40B4-BE49-F238E27FC236}">
                  <a16:creationId xmlns:a16="http://schemas.microsoft.com/office/drawing/2014/main" id="{12354DFF-883E-D144-932E-C93C32CBCDA5}"/>
                </a:ext>
              </a:extLst>
            </p:cNvPr>
            <p:cNvSpPr txBox="1"/>
            <p:nvPr/>
          </p:nvSpPr>
          <p:spPr>
            <a:xfrm>
              <a:off x="4417521" y="8798081"/>
              <a:ext cx="600710" cy="68383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53975" algn="ctr">
                <a:lnSpc>
                  <a:spcPct val="100000"/>
                </a:lnSpc>
                <a:spcBef>
                  <a:spcPts val="125"/>
                </a:spcBef>
              </a:pPr>
              <a:r>
                <a:rPr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自己責任部分</a:t>
              </a: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27" name="object 65">
              <a:extLst>
                <a:ext uri="{FF2B5EF4-FFF2-40B4-BE49-F238E27FC236}">
                  <a16:creationId xmlns:a16="http://schemas.microsoft.com/office/drawing/2014/main" id="{C44B81E5-61DB-5345-AA5F-B1CBA85FFDCE}"/>
                </a:ext>
              </a:extLst>
            </p:cNvPr>
            <p:cNvSpPr txBox="1"/>
            <p:nvPr/>
          </p:nvSpPr>
          <p:spPr>
            <a:xfrm>
              <a:off x="4410968" y="8970652"/>
              <a:ext cx="615700" cy="189667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28575" algn="ctr">
                <a:lnSpc>
                  <a:spcPts val="600"/>
                </a:lnSpc>
                <a:spcBef>
                  <a:spcPts val="125"/>
                </a:spcBef>
              </a:pPr>
              <a:r>
                <a:rPr sz="700" spc="-85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積立方式で補塡</a:t>
              </a:r>
              <a:endParaRPr lang="en-US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 algn="ctr">
                <a:lnSpc>
                  <a:spcPts val="600"/>
                </a:lnSpc>
                <a:spcBef>
                  <a:spcPts val="125"/>
                </a:spcBef>
              </a:pPr>
              <a:r>
                <a:rPr lang="en-US" altLang="ja-JP" sz="680" spc="-8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(</a:t>
              </a:r>
              <a:r>
                <a:rPr lang="ja-JP" altLang="en-US" sz="680" spc="-8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特約補塡金</a:t>
              </a:r>
              <a:r>
                <a:rPr lang="en-US" altLang="ja-JP" sz="680" spc="-8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)</a:t>
              </a:r>
              <a:endParaRPr sz="68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28" name="object 66">
              <a:extLst>
                <a:ext uri="{FF2B5EF4-FFF2-40B4-BE49-F238E27FC236}">
                  <a16:creationId xmlns:a16="http://schemas.microsoft.com/office/drawing/2014/main" id="{9D287A09-0F20-0C4A-861B-9896C0DA3792}"/>
                </a:ext>
              </a:extLst>
            </p:cNvPr>
            <p:cNvSpPr txBox="1"/>
            <p:nvPr/>
          </p:nvSpPr>
          <p:spPr>
            <a:xfrm>
              <a:off x="4430471" y="9115480"/>
              <a:ext cx="592427" cy="596958"/>
            </a:xfrm>
            <a:prstGeom prst="rect">
              <a:avLst/>
            </a:prstGeom>
            <a:solidFill>
              <a:srgbClr val="FAA85F"/>
            </a:solidFill>
            <a:ln w="9525">
              <a:noFill/>
            </a:ln>
          </p:spPr>
          <p:txBody>
            <a:bodyPr vert="horz" wrap="square" lIns="0" tIns="444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35"/>
                </a:spcBef>
              </a:pPr>
              <a:endParaRPr lang="ja-JP" altLang="en-US" sz="1050" dirty="0">
                <a:latin typeface="Meiryo" panose="020B0604030504040204" pitchFamily="34" charset="-128"/>
                <a:ea typeface="Meiryo" panose="020B0604030504040204" pitchFamily="34" charset="-128"/>
                <a:cs typeface="Times New Roman"/>
              </a:endParaRPr>
            </a:p>
            <a:p>
              <a:pPr marL="28575" algn="ctr">
                <a:lnSpc>
                  <a:spcPct val="100000"/>
                </a:lnSpc>
              </a:pPr>
              <a:r>
                <a:rPr sz="700" spc="-85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保険方式で補塡</a:t>
              </a:r>
              <a:endParaRPr lang="en-US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 algn="ctr">
                <a:lnSpc>
                  <a:spcPct val="100000"/>
                </a:lnSpc>
              </a:pPr>
              <a:r>
                <a:rPr lang="ja-JP" altLang="en-US" sz="700" spc="-8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（保険金）</a:t>
              </a:r>
              <a:endParaRPr lang="en-US" altLang="ja-JP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>
                <a:lnSpc>
                  <a:spcPct val="100000"/>
                </a:lnSpc>
              </a:pPr>
              <a:endParaRPr lang="en-US" altLang="ja-JP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>
                <a:lnSpc>
                  <a:spcPct val="100000"/>
                </a:lnSpc>
              </a:pP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29" name="object 67">
              <a:extLst>
                <a:ext uri="{FF2B5EF4-FFF2-40B4-BE49-F238E27FC236}">
                  <a16:creationId xmlns:a16="http://schemas.microsoft.com/office/drawing/2014/main" id="{46774464-971F-3441-B114-CB7C95B85CF8}"/>
                </a:ext>
              </a:extLst>
            </p:cNvPr>
            <p:cNvSpPr txBox="1"/>
            <p:nvPr/>
          </p:nvSpPr>
          <p:spPr>
            <a:xfrm>
              <a:off x="4430471" y="9626595"/>
              <a:ext cx="668570" cy="262980"/>
            </a:xfrm>
            <a:prstGeom prst="rect">
              <a:avLst/>
            </a:prstGeom>
            <a:solidFill>
              <a:srgbClr val="78B6E4"/>
            </a:solidFill>
          </p:spPr>
          <p:txBody>
            <a:bodyPr vert="horz" wrap="none" lIns="0" tIns="74295" rIns="0" bIns="0" rtlCol="0" anchor="ctr">
              <a:noAutofit/>
            </a:bodyPr>
            <a:lstStyle/>
            <a:p>
              <a:pPr marL="48260">
                <a:lnSpc>
                  <a:spcPts val="400"/>
                </a:lnSpc>
                <a:spcBef>
                  <a:spcPts val="585"/>
                </a:spcBef>
              </a:pPr>
              <a:r>
                <a:rPr 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lang="ja-JP" alt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　</a:t>
              </a:r>
              <a:r>
                <a:rPr sz="700" spc="-50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保険期間の</a:t>
              </a:r>
              <a:endParaRPr lang="en-US" sz="7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48260">
                <a:lnSpc>
                  <a:spcPts val="400"/>
                </a:lnSpc>
                <a:spcBef>
                  <a:spcPts val="585"/>
                </a:spcBef>
              </a:pPr>
              <a:r>
                <a:rPr 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lang="ja-JP" alt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　収入金額</a:t>
              </a:r>
              <a:endParaRPr lang="en-US" altLang="ja-JP" sz="7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48260">
                <a:lnSpc>
                  <a:spcPct val="100000"/>
                </a:lnSpc>
                <a:spcBef>
                  <a:spcPts val="585"/>
                </a:spcBef>
              </a:pPr>
              <a:endParaRPr lang="en-US" altLang="ja-JP" sz="1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30" name="object 68">
              <a:extLst>
                <a:ext uri="{FF2B5EF4-FFF2-40B4-BE49-F238E27FC236}">
                  <a16:creationId xmlns:a16="http://schemas.microsoft.com/office/drawing/2014/main" id="{8E2D420E-F38C-274A-8107-A8F9C7143EDF}"/>
                </a:ext>
              </a:extLst>
            </p:cNvPr>
            <p:cNvSpPr txBox="1"/>
            <p:nvPr/>
          </p:nvSpPr>
          <p:spPr>
            <a:xfrm>
              <a:off x="3565444" y="9237954"/>
              <a:ext cx="676910" cy="92058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07950">
                <a:lnSpc>
                  <a:spcPct val="100000"/>
                </a:lnSpc>
                <a:spcBef>
                  <a:spcPts val="105"/>
                </a:spcBef>
              </a:pPr>
              <a:r>
                <a:rPr lang="ja-JP" altLang="en-US" sz="9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sz="900" spc="5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基準収入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331" name="object 69">
              <a:extLst>
                <a:ext uri="{FF2B5EF4-FFF2-40B4-BE49-F238E27FC236}">
                  <a16:creationId xmlns:a16="http://schemas.microsoft.com/office/drawing/2014/main" id="{95283BE1-042C-1B48-978E-39FFDA145BCD}"/>
                </a:ext>
              </a:extLst>
            </p:cNvPr>
            <p:cNvSpPr txBox="1"/>
            <p:nvPr/>
          </p:nvSpPr>
          <p:spPr>
            <a:xfrm>
              <a:off x="5151007" y="8748875"/>
              <a:ext cx="388711" cy="42144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sz="6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100％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720"/>
                </a:spcBef>
              </a:pPr>
              <a:endParaRPr lang="en-US" sz="1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720"/>
                </a:spcBef>
              </a:pPr>
              <a:r>
                <a:rPr sz="6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90％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695"/>
                </a:spcBef>
              </a:pPr>
              <a:endParaRPr lang="en-US" sz="1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695"/>
                </a:spcBef>
              </a:pPr>
              <a:r>
                <a:rPr sz="6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80％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</p:txBody>
        </p:sp>
        <p:sp>
          <p:nvSpPr>
            <p:cNvPr id="332" name="object 70">
              <a:extLst>
                <a:ext uri="{FF2B5EF4-FFF2-40B4-BE49-F238E27FC236}">
                  <a16:creationId xmlns:a16="http://schemas.microsoft.com/office/drawing/2014/main" id="{F29DD548-E646-9F4F-BE2F-597EF40003B1}"/>
                </a:ext>
              </a:extLst>
            </p:cNvPr>
            <p:cNvSpPr txBox="1"/>
            <p:nvPr/>
          </p:nvSpPr>
          <p:spPr>
            <a:xfrm>
              <a:off x="5099041" y="9649808"/>
              <a:ext cx="602875" cy="109130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 marR="5080">
                <a:lnSpc>
                  <a:spcPts val="710"/>
                </a:lnSpc>
                <a:spcBef>
                  <a:spcPts val="135"/>
                </a:spcBef>
              </a:pPr>
              <a:r>
                <a:rPr sz="6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収入が</a:t>
              </a:r>
              <a:r>
                <a:rPr sz="600" spc="5" dirty="0">
                  <a:solidFill>
                    <a:srgbClr val="D2232A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ゼロ</a:t>
              </a:r>
              <a:r>
                <a:rPr sz="6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になっても</a:t>
              </a:r>
              <a:r>
                <a:rPr sz="600" spc="5" dirty="0">
                  <a:solidFill>
                    <a:srgbClr val="D2232A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補塡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</p:txBody>
        </p:sp>
        <p:sp>
          <p:nvSpPr>
            <p:cNvPr id="354" name="object 46">
              <a:extLst>
                <a:ext uri="{FF2B5EF4-FFF2-40B4-BE49-F238E27FC236}">
                  <a16:creationId xmlns:a16="http://schemas.microsoft.com/office/drawing/2014/main" id="{CD74C6C2-F409-4040-A21D-FC79DDA5B66D}"/>
                </a:ext>
              </a:extLst>
            </p:cNvPr>
            <p:cNvSpPr/>
            <p:nvPr/>
          </p:nvSpPr>
          <p:spPr>
            <a:xfrm flipV="1">
              <a:off x="4191222" y="9581833"/>
              <a:ext cx="1600835" cy="45719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0" y="0"/>
                  </a:moveTo>
                  <a:lnTo>
                    <a:pt x="1496910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55" name="object 45">
              <a:extLst>
                <a:ext uri="{FF2B5EF4-FFF2-40B4-BE49-F238E27FC236}">
                  <a16:creationId xmlns:a16="http://schemas.microsoft.com/office/drawing/2014/main" id="{887C22A7-09B6-9040-9DB6-7CA6820A75DC}"/>
                </a:ext>
              </a:extLst>
            </p:cNvPr>
            <p:cNvSpPr/>
            <p:nvPr/>
          </p:nvSpPr>
          <p:spPr>
            <a:xfrm>
              <a:off x="3541747" y="9889574"/>
              <a:ext cx="2250440" cy="0"/>
            </a:xfrm>
            <a:custGeom>
              <a:avLst/>
              <a:gdLst/>
              <a:ahLst/>
              <a:cxnLst/>
              <a:rect l="l" t="t" r="r" b="b"/>
              <a:pathLst>
                <a:path w="2250440">
                  <a:moveTo>
                    <a:pt x="0" y="0"/>
                  </a:moveTo>
                  <a:lnTo>
                    <a:pt x="2249893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5B5A4DA8-0F06-4714-BE6B-0B744548D506}"/>
                </a:ext>
              </a:extLst>
            </p:cNvPr>
            <p:cNvCxnSpPr/>
            <p:nvPr/>
          </p:nvCxnSpPr>
          <p:spPr>
            <a:xfrm>
              <a:off x="4406493" y="8683707"/>
              <a:ext cx="612000" cy="0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テキスト ボックス 184">
              <a:extLst>
                <a:ext uri="{FF2B5EF4-FFF2-40B4-BE49-F238E27FC236}">
                  <a16:creationId xmlns:a16="http://schemas.microsoft.com/office/drawing/2014/main" id="{501E20F9-6F0A-4383-8345-32C92D735638}"/>
                </a:ext>
              </a:extLst>
            </p:cNvPr>
            <p:cNvSpPr txBox="1"/>
            <p:nvPr/>
          </p:nvSpPr>
          <p:spPr>
            <a:xfrm>
              <a:off x="4311487" y="8557930"/>
              <a:ext cx="1612285" cy="215444"/>
            </a:xfrm>
            <a:prstGeom prst="rect">
              <a:avLst/>
            </a:prstGeom>
            <a:noFill/>
          </p:spPr>
          <p:txBody>
            <a:bodyPr wrap="square" lIns="29609" rIns="29609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7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Meiryo UI" panose="020B0604030504040204" pitchFamily="50" charset="-128"/>
                </a:rPr>
                <a:t>支払率（９割を上限として選択）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EFC58CC-ADAC-8937-40F0-CD4A2BAF7E61}"/>
              </a:ext>
            </a:extLst>
          </p:cNvPr>
          <p:cNvSpPr txBox="1"/>
          <p:nvPr/>
        </p:nvSpPr>
        <p:spPr>
          <a:xfrm>
            <a:off x="2679052" y="7497498"/>
            <a:ext cx="12493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（保険方式＋積立方式</a:t>
            </a:r>
            <a:endParaRPr kumimoji="1"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の補償限度額の上限）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BF3FA7B-DEFB-2278-03CF-57F66E16F794}"/>
              </a:ext>
            </a:extLst>
          </p:cNvPr>
          <p:cNvSpPr txBox="1"/>
          <p:nvPr/>
        </p:nvSpPr>
        <p:spPr>
          <a:xfrm>
            <a:off x="2693360" y="7787328"/>
            <a:ext cx="877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（保険方式の補償限</a:t>
            </a:r>
            <a:endParaRPr kumimoji="1"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度額）</a:t>
            </a:r>
          </a:p>
        </p:txBody>
      </p:sp>
      <p:sp>
        <p:nvSpPr>
          <p:cNvPr id="65" name="object 127">
            <a:extLst>
              <a:ext uri="{FF2B5EF4-FFF2-40B4-BE49-F238E27FC236}">
                <a16:creationId xmlns:a16="http://schemas.microsoft.com/office/drawing/2014/main" id="{4B3F4DF4-F8E9-2C05-4095-67A629C8C545}"/>
              </a:ext>
            </a:extLst>
          </p:cNvPr>
          <p:cNvSpPr txBox="1"/>
          <p:nvPr/>
        </p:nvSpPr>
        <p:spPr>
          <a:xfrm>
            <a:off x="3700351" y="6602667"/>
            <a:ext cx="1798159" cy="242225"/>
          </a:xfrm>
          <a:prstGeom prst="rect">
            <a:avLst/>
          </a:prstGeom>
          <a:solidFill>
            <a:srgbClr val="E28F26"/>
          </a:solidFill>
        </p:spPr>
        <p:txBody>
          <a:bodyPr vert="horz" wrap="square" lIns="0" tIns="13970" rIns="0" bIns="0" rtlCol="0" anchor="ctr">
            <a:noAutofit/>
          </a:bodyPr>
          <a:lstStyle/>
          <a:p>
            <a:pPr marL="73660" algn="ctr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3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保険方式補償充実タイプ</a:t>
            </a:r>
            <a:endParaRPr sz="1100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66" name="object 128">
            <a:extLst>
              <a:ext uri="{FF2B5EF4-FFF2-40B4-BE49-F238E27FC236}">
                <a16:creationId xmlns:a16="http://schemas.microsoft.com/office/drawing/2014/main" id="{C10B2BD8-5ECE-5EBF-4548-FE0D0EA2D258}"/>
              </a:ext>
            </a:extLst>
          </p:cNvPr>
          <p:cNvSpPr/>
          <p:nvPr/>
        </p:nvSpPr>
        <p:spPr>
          <a:xfrm>
            <a:off x="328050" y="6609017"/>
            <a:ext cx="3265130" cy="2777330"/>
          </a:xfrm>
          <a:custGeom>
            <a:avLst/>
            <a:gdLst/>
            <a:ahLst/>
            <a:cxnLst/>
            <a:rect l="l" t="t" r="r" b="b"/>
            <a:pathLst>
              <a:path w="6600190" h="4606290">
                <a:moveTo>
                  <a:pt x="0" y="4606201"/>
                </a:moveTo>
                <a:lnTo>
                  <a:pt x="6599707" y="4606201"/>
                </a:lnTo>
                <a:lnTo>
                  <a:pt x="6599707" y="0"/>
                </a:lnTo>
                <a:lnTo>
                  <a:pt x="0" y="0"/>
                </a:lnTo>
                <a:lnTo>
                  <a:pt x="0" y="4606201"/>
                </a:lnTo>
                <a:close/>
              </a:path>
            </a:pathLst>
          </a:custGeom>
          <a:ln w="17995">
            <a:solidFill>
              <a:srgbClr val="E28F26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7" name="object 128">
            <a:extLst>
              <a:ext uri="{FF2B5EF4-FFF2-40B4-BE49-F238E27FC236}">
                <a16:creationId xmlns:a16="http://schemas.microsoft.com/office/drawing/2014/main" id="{41162D30-D0CB-1396-4FDC-C85A2ADF1F77}"/>
              </a:ext>
            </a:extLst>
          </p:cNvPr>
          <p:cNvSpPr/>
          <p:nvPr/>
        </p:nvSpPr>
        <p:spPr>
          <a:xfrm>
            <a:off x="3697059" y="6600699"/>
            <a:ext cx="3265130" cy="2777330"/>
          </a:xfrm>
          <a:custGeom>
            <a:avLst/>
            <a:gdLst/>
            <a:ahLst/>
            <a:cxnLst/>
            <a:rect l="l" t="t" r="r" b="b"/>
            <a:pathLst>
              <a:path w="6600190" h="4606290">
                <a:moveTo>
                  <a:pt x="0" y="4606201"/>
                </a:moveTo>
                <a:lnTo>
                  <a:pt x="6599707" y="4606201"/>
                </a:lnTo>
                <a:lnTo>
                  <a:pt x="6599707" y="0"/>
                </a:lnTo>
                <a:lnTo>
                  <a:pt x="0" y="0"/>
                </a:lnTo>
                <a:lnTo>
                  <a:pt x="0" y="4606201"/>
                </a:lnTo>
                <a:close/>
              </a:path>
            </a:pathLst>
          </a:custGeom>
          <a:ln w="17995">
            <a:solidFill>
              <a:srgbClr val="E28F26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8" name="object 127">
            <a:extLst>
              <a:ext uri="{FF2B5EF4-FFF2-40B4-BE49-F238E27FC236}">
                <a16:creationId xmlns:a16="http://schemas.microsoft.com/office/drawing/2014/main" id="{F5F8F616-CAEB-4C5C-C451-266624877E44}"/>
              </a:ext>
            </a:extLst>
          </p:cNvPr>
          <p:cNvSpPr txBox="1"/>
          <p:nvPr/>
        </p:nvSpPr>
        <p:spPr>
          <a:xfrm>
            <a:off x="329155" y="6596805"/>
            <a:ext cx="1798159" cy="242225"/>
          </a:xfrm>
          <a:prstGeom prst="rect">
            <a:avLst/>
          </a:prstGeom>
          <a:solidFill>
            <a:srgbClr val="E28F26"/>
          </a:solidFill>
        </p:spPr>
        <p:txBody>
          <a:bodyPr vert="horz" wrap="square" lIns="0" tIns="13970" rIns="0" bIns="0" rtlCol="0" anchor="ctr">
            <a:noAutofit/>
          </a:bodyPr>
          <a:lstStyle/>
          <a:p>
            <a:pPr marL="73660" algn="ctr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3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積立方式併用タイプ</a:t>
            </a:r>
            <a:endParaRPr sz="1100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5CA63652-619A-B1CC-9585-B6896B61953D}"/>
              </a:ext>
            </a:extLst>
          </p:cNvPr>
          <p:cNvGrpSpPr/>
          <p:nvPr/>
        </p:nvGrpSpPr>
        <p:grpSpPr>
          <a:xfrm>
            <a:off x="3904859" y="6920222"/>
            <a:ext cx="2977047" cy="2419283"/>
            <a:chOff x="3541747" y="8559184"/>
            <a:chExt cx="2382025" cy="1336854"/>
          </a:xfrm>
        </p:grpSpPr>
        <p:sp>
          <p:nvSpPr>
            <p:cNvPr id="73" name="object 42">
              <a:extLst>
                <a:ext uri="{FF2B5EF4-FFF2-40B4-BE49-F238E27FC236}">
                  <a16:creationId xmlns:a16="http://schemas.microsoft.com/office/drawing/2014/main" id="{DDF67F98-991D-B2F7-29CD-099B853ABCC6}"/>
                </a:ext>
              </a:extLst>
            </p:cNvPr>
            <p:cNvSpPr/>
            <p:nvPr/>
          </p:nvSpPr>
          <p:spPr>
            <a:xfrm>
              <a:off x="3600781" y="8753038"/>
              <a:ext cx="581656" cy="1143000"/>
            </a:xfrm>
            <a:custGeom>
              <a:avLst/>
              <a:gdLst/>
              <a:ahLst/>
              <a:cxnLst/>
              <a:rect l="l" t="t" r="r" b="b"/>
              <a:pathLst>
                <a:path w="676910" h="1143000">
                  <a:moveTo>
                    <a:pt x="0" y="1142720"/>
                  </a:moveTo>
                  <a:lnTo>
                    <a:pt x="676605" y="1142720"/>
                  </a:lnTo>
                  <a:lnTo>
                    <a:pt x="676605" y="0"/>
                  </a:lnTo>
                  <a:lnTo>
                    <a:pt x="0" y="0"/>
                  </a:lnTo>
                  <a:lnTo>
                    <a:pt x="0" y="1142720"/>
                  </a:lnTo>
                  <a:close/>
                </a:path>
              </a:pathLst>
            </a:custGeom>
            <a:solidFill>
              <a:srgbClr val="78B6E4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5" name="object 44">
              <a:extLst>
                <a:ext uri="{FF2B5EF4-FFF2-40B4-BE49-F238E27FC236}">
                  <a16:creationId xmlns:a16="http://schemas.microsoft.com/office/drawing/2014/main" id="{22EDCC75-025B-C3EB-3BA8-F1DC9C8802FF}"/>
                </a:ext>
              </a:extLst>
            </p:cNvPr>
            <p:cNvSpPr/>
            <p:nvPr/>
          </p:nvSpPr>
          <p:spPr>
            <a:xfrm>
              <a:off x="3546459" y="8745744"/>
              <a:ext cx="1600835" cy="0"/>
            </a:xfrm>
            <a:custGeom>
              <a:avLst/>
              <a:gdLst/>
              <a:ahLst/>
              <a:cxnLst/>
              <a:rect l="l" t="t" r="r" b="b"/>
              <a:pathLst>
                <a:path w="1600835">
                  <a:moveTo>
                    <a:pt x="0" y="0"/>
                  </a:moveTo>
                  <a:lnTo>
                    <a:pt x="1600606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7" name="object 48">
              <a:extLst>
                <a:ext uri="{FF2B5EF4-FFF2-40B4-BE49-F238E27FC236}">
                  <a16:creationId xmlns:a16="http://schemas.microsoft.com/office/drawing/2014/main" id="{148D1252-6DDA-4BAD-813B-366FFDA6CBEA}"/>
                </a:ext>
              </a:extLst>
            </p:cNvPr>
            <p:cNvSpPr/>
            <p:nvPr/>
          </p:nvSpPr>
          <p:spPr>
            <a:xfrm flipV="1">
              <a:off x="4420360" y="8886572"/>
              <a:ext cx="727005" cy="45719"/>
            </a:xfrm>
            <a:custGeom>
              <a:avLst/>
              <a:gdLst/>
              <a:ahLst/>
              <a:cxnLst/>
              <a:rect l="l" t="t" r="r" b="b"/>
              <a:pathLst>
                <a:path w="774064">
                  <a:moveTo>
                    <a:pt x="0" y="0"/>
                  </a:moveTo>
                  <a:lnTo>
                    <a:pt x="773772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8" name="object 49">
              <a:extLst>
                <a:ext uri="{FF2B5EF4-FFF2-40B4-BE49-F238E27FC236}">
                  <a16:creationId xmlns:a16="http://schemas.microsoft.com/office/drawing/2014/main" id="{6C9EDC7A-600A-6D1A-3C89-7CEED3D85F50}"/>
                </a:ext>
              </a:extLst>
            </p:cNvPr>
            <p:cNvSpPr/>
            <p:nvPr/>
          </p:nvSpPr>
          <p:spPr>
            <a:xfrm>
              <a:off x="5099041" y="8764262"/>
              <a:ext cx="0" cy="828040"/>
            </a:xfrm>
            <a:custGeom>
              <a:avLst/>
              <a:gdLst/>
              <a:ahLst/>
              <a:cxnLst/>
              <a:rect l="l" t="t" r="r" b="b"/>
              <a:pathLst>
                <a:path h="828040">
                  <a:moveTo>
                    <a:pt x="0" y="827519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9" name="object 50">
              <a:extLst>
                <a:ext uri="{FF2B5EF4-FFF2-40B4-BE49-F238E27FC236}">
                  <a16:creationId xmlns:a16="http://schemas.microsoft.com/office/drawing/2014/main" id="{76CA1C7A-CD08-C78C-857C-8CC427C16C59}"/>
                </a:ext>
              </a:extLst>
            </p:cNvPr>
            <p:cNvSpPr/>
            <p:nvPr/>
          </p:nvSpPr>
          <p:spPr>
            <a:xfrm>
              <a:off x="5042196" y="9615098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0" name="object 51">
              <a:extLst>
                <a:ext uri="{FF2B5EF4-FFF2-40B4-BE49-F238E27FC236}">
                  <a16:creationId xmlns:a16="http://schemas.microsoft.com/office/drawing/2014/main" id="{F73A2BB0-5DE6-694B-346D-F94D3306EA9D}"/>
                </a:ext>
              </a:extLst>
            </p:cNvPr>
            <p:cNvSpPr/>
            <p:nvPr/>
          </p:nvSpPr>
          <p:spPr>
            <a:xfrm>
              <a:off x="5042196" y="8752603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1" name="object 52">
              <a:extLst>
                <a:ext uri="{FF2B5EF4-FFF2-40B4-BE49-F238E27FC236}">
                  <a16:creationId xmlns:a16="http://schemas.microsoft.com/office/drawing/2014/main" id="{92434210-C862-013D-9F6D-A74D941156C3}"/>
                </a:ext>
              </a:extLst>
            </p:cNvPr>
            <p:cNvSpPr/>
            <p:nvPr/>
          </p:nvSpPr>
          <p:spPr>
            <a:xfrm flipH="1">
              <a:off x="4975655" y="8643456"/>
              <a:ext cx="45719" cy="972000"/>
            </a:xfrm>
            <a:custGeom>
              <a:avLst/>
              <a:gdLst/>
              <a:ahLst/>
              <a:cxnLst/>
              <a:rect l="l" t="t" r="r" b="b"/>
              <a:pathLst>
                <a:path h="434340">
                  <a:moveTo>
                    <a:pt x="0" y="434174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2" name="object 53">
              <a:extLst>
                <a:ext uri="{FF2B5EF4-FFF2-40B4-BE49-F238E27FC236}">
                  <a16:creationId xmlns:a16="http://schemas.microsoft.com/office/drawing/2014/main" id="{1597A935-981A-387C-0ACD-04EF0283CFCE}"/>
                </a:ext>
              </a:extLst>
            </p:cNvPr>
            <p:cNvSpPr/>
            <p:nvPr/>
          </p:nvSpPr>
          <p:spPr>
            <a:xfrm>
              <a:off x="4970893" y="910109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3" name="object 54">
              <a:extLst>
                <a:ext uri="{FF2B5EF4-FFF2-40B4-BE49-F238E27FC236}">
                  <a16:creationId xmlns:a16="http://schemas.microsoft.com/office/drawing/2014/main" id="{E157A98B-D037-21B8-F997-D976AD283639}"/>
                </a:ext>
              </a:extLst>
            </p:cNvPr>
            <p:cNvSpPr/>
            <p:nvPr/>
          </p:nvSpPr>
          <p:spPr>
            <a:xfrm>
              <a:off x="4970893" y="863171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4" name="object 55">
              <a:extLst>
                <a:ext uri="{FF2B5EF4-FFF2-40B4-BE49-F238E27FC236}">
                  <a16:creationId xmlns:a16="http://schemas.microsoft.com/office/drawing/2014/main" id="{F11586CE-7860-E90A-D3FB-DA8E47F92BF3}"/>
                </a:ext>
              </a:extLst>
            </p:cNvPr>
            <p:cNvSpPr/>
            <p:nvPr/>
          </p:nvSpPr>
          <p:spPr>
            <a:xfrm>
              <a:off x="4428483" y="8655552"/>
              <a:ext cx="0" cy="972000"/>
            </a:xfrm>
            <a:custGeom>
              <a:avLst/>
              <a:gdLst/>
              <a:ahLst/>
              <a:cxnLst/>
              <a:rect l="l" t="t" r="r" b="b"/>
              <a:pathLst>
                <a:path h="434340">
                  <a:moveTo>
                    <a:pt x="0" y="434174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5" name="object 56">
              <a:extLst>
                <a:ext uri="{FF2B5EF4-FFF2-40B4-BE49-F238E27FC236}">
                  <a16:creationId xmlns:a16="http://schemas.microsoft.com/office/drawing/2014/main" id="{9D4EDAC0-5FE6-E985-1A07-D6153F4A6A1F}"/>
                </a:ext>
              </a:extLst>
            </p:cNvPr>
            <p:cNvSpPr/>
            <p:nvPr/>
          </p:nvSpPr>
          <p:spPr>
            <a:xfrm>
              <a:off x="4365197" y="910109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6" name="object 57">
              <a:extLst>
                <a:ext uri="{FF2B5EF4-FFF2-40B4-BE49-F238E27FC236}">
                  <a16:creationId xmlns:a16="http://schemas.microsoft.com/office/drawing/2014/main" id="{890ABD15-A532-9454-2244-8CB0D02F5ADA}"/>
                </a:ext>
              </a:extLst>
            </p:cNvPr>
            <p:cNvSpPr/>
            <p:nvPr/>
          </p:nvSpPr>
          <p:spPr>
            <a:xfrm>
              <a:off x="4365197" y="8631715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7" name="object 61">
              <a:extLst>
                <a:ext uri="{FF2B5EF4-FFF2-40B4-BE49-F238E27FC236}">
                  <a16:creationId xmlns:a16="http://schemas.microsoft.com/office/drawing/2014/main" id="{DBD5827D-C84E-50A9-6CFF-927C20AA3122}"/>
                </a:ext>
              </a:extLst>
            </p:cNvPr>
            <p:cNvSpPr/>
            <p:nvPr/>
          </p:nvSpPr>
          <p:spPr>
            <a:xfrm>
              <a:off x="4242994" y="8816945"/>
              <a:ext cx="131143" cy="651124"/>
            </a:xfrm>
            <a:custGeom>
              <a:avLst/>
              <a:gdLst/>
              <a:ahLst/>
              <a:cxnLst/>
              <a:rect l="l" t="t" r="r" b="b"/>
              <a:pathLst>
                <a:path w="188595" h="661670">
                  <a:moveTo>
                    <a:pt x="188150" y="0"/>
                  </a:moveTo>
                  <a:lnTo>
                    <a:pt x="0" y="0"/>
                  </a:lnTo>
                  <a:lnTo>
                    <a:pt x="0" y="661276"/>
                  </a:lnTo>
                  <a:lnTo>
                    <a:pt x="188150" y="661276"/>
                  </a:lnTo>
                  <a:lnTo>
                    <a:pt x="188150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8" name="object 62">
              <a:extLst>
                <a:ext uri="{FF2B5EF4-FFF2-40B4-BE49-F238E27FC236}">
                  <a16:creationId xmlns:a16="http://schemas.microsoft.com/office/drawing/2014/main" id="{0BC2509C-B384-3268-EA7F-BC057BD64CC5}"/>
                </a:ext>
              </a:extLst>
            </p:cNvPr>
            <p:cNvSpPr/>
            <p:nvPr/>
          </p:nvSpPr>
          <p:spPr>
            <a:xfrm>
              <a:off x="4192916" y="9465575"/>
              <a:ext cx="237555" cy="182847"/>
            </a:xfrm>
            <a:custGeom>
              <a:avLst/>
              <a:gdLst/>
              <a:ahLst/>
              <a:cxnLst/>
              <a:rect l="l" t="t" r="r" b="b"/>
              <a:pathLst>
                <a:path w="345439" h="249554">
                  <a:moveTo>
                    <a:pt x="344931" y="0"/>
                  </a:moveTo>
                  <a:lnTo>
                    <a:pt x="0" y="0"/>
                  </a:lnTo>
                  <a:lnTo>
                    <a:pt x="172465" y="249199"/>
                  </a:lnTo>
                  <a:lnTo>
                    <a:pt x="344931" y="0"/>
                  </a:lnTo>
                  <a:close/>
                </a:path>
              </a:pathLst>
            </a:custGeom>
            <a:solidFill>
              <a:srgbClr val="FFCCFF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90" name="object 63">
              <a:extLst>
                <a:ext uri="{FF2B5EF4-FFF2-40B4-BE49-F238E27FC236}">
                  <a16:creationId xmlns:a16="http://schemas.microsoft.com/office/drawing/2014/main" id="{5BCF8DF3-09EA-FB0B-318A-A30151B038F9}"/>
                </a:ext>
              </a:extLst>
            </p:cNvPr>
            <p:cNvSpPr txBox="1"/>
            <p:nvPr/>
          </p:nvSpPr>
          <p:spPr>
            <a:xfrm>
              <a:off x="4267996" y="8925742"/>
              <a:ext cx="66798" cy="393700"/>
            </a:xfrm>
            <a:prstGeom prst="rect">
              <a:avLst/>
            </a:prstGeom>
          </p:spPr>
          <p:txBody>
            <a:bodyPr vert="eaVert" wrap="square" lIns="0" tIns="0" rIns="0" bIns="0" rtlCol="0" anchor="ctr">
              <a:spAutoFit/>
            </a:bodyPr>
            <a:lstStyle/>
            <a:p>
              <a:pPr marL="12700" algn="ctr">
                <a:lnSpc>
                  <a:spcPct val="70000"/>
                </a:lnSpc>
              </a:pPr>
              <a:r>
                <a:rPr sz="7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収入減少</a:t>
              </a: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91" name="object 64">
              <a:extLst>
                <a:ext uri="{FF2B5EF4-FFF2-40B4-BE49-F238E27FC236}">
                  <a16:creationId xmlns:a16="http://schemas.microsoft.com/office/drawing/2014/main" id="{8B90CF27-03D1-E54C-0CF8-1544993A4A3D}"/>
                </a:ext>
              </a:extLst>
            </p:cNvPr>
            <p:cNvSpPr txBox="1"/>
            <p:nvPr/>
          </p:nvSpPr>
          <p:spPr>
            <a:xfrm>
              <a:off x="4417521" y="8793607"/>
              <a:ext cx="600710" cy="68383"/>
            </a:xfrm>
            <a:prstGeom prst="rect">
              <a:avLst/>
            </a:prstGeom>
          </p:spPr>
          <p:txBody>
            <a:bodyPr vert="horz" wrap="square" lIns="0" tIns="15875" rIns="0" bIns="0" rtlCol="0">
              <a:spAutoFit/>
            </a:bodyPr>
            <a:lstStyle/>
            <a:p>
              <a:pPr marL="53975" algn="ctr">
                <a:lnSpc>
                  <a:spcPct val="100000"/>
                </a:lnSpc>
                <a:spcBef>
                  <a:spcPts val="125"/>
                </a:spcBef>
              </a:pPr>
              <a:r>
                <a:rPr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自己責任部分</a:t>
              </a: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95" name="object 66">
              <a:extLst>
                <a:ext uri="{FF2B5EF4-FFF2-40B4-BE49-F238E27FC236}">
                  <a16:creationId xmlns:a16="http://schemas.microsoft.com/office/drawing/2014/main" id="{670441A4-1552-49AD-5519-8C76A20A4084}"/>
                </a:ext>
              </a:extLst>
            </p:cNvPr>
            <p:cNvSpPr txBox="1"/>
            <p:nvPr/>
          </p:nvSpPr>
          <p:spPr>
            <a:xfrm>
              <a:off x="4430471" y="8939520"/>
              <a:ext cx="592427" cy="697861"/>
            </a:xfrm>
            <a:prstGeom prst="rect">
              <a:avLst/>
            </a:prstGeom>
            <a:solidFill>
              <a:srgbClr val="FAA85F"/>
            </a:solidFill>
            <a:ln w="9525">
              <a:noFill/>
            </a:ln>
          </p:spPr>
          <p:txBody>
            <a:bodyPr vert="horz" wrap="square" lIns="0" tIns="444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35"/>
                </a:spcBef>
              </a:pPr>
              <a:endParaRPr lang="ja-JP" altLang="en-US" sz="1050" dirty="0">
                <a:latin typeface="Meiryo" panose="020B0604030504040204" pitchFamily="34" charset="-128"/>
                <a:ea typeface="Meiryo" panose="020B0604030504040204" pitchFamily="34" charset="-128"/>
                <a:cs typeface="Times New Roman"/>
              </a:endParaRPr>
            </a:p>
            <a:p>
              <a:pPr marL="28575" algn="ctr">
                <a:lnSpc>
                  <a:spcPct val="100000"/>
                </a:lnSpc>
              </a:pPr>
              <a:r>
                <a:rPr sz="700" spc="-85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保険方式で補塡</a:t>
              </a:r>
              <a:endParaRPr lang="en-US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 algn="ctr">
                <a:lnSpc>
                  <a:spcPct val="100000"/>
                </a:lnSpc>
              </a:pPr>
              <a:r>
                <a:rPr lang="ja-JP" altLang="en-US" sz="700" spc="-8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（保険金）</a:t>
              </a:r>
              <a:endParaRPr lang="en-US" altLang="ja-JP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>
                <a:lnSpc>
                  <a:spcPct val="100000"/>
                </a:lnSpc>
              </a:pPr>
              <a:endParaRPr lang="en-US" altLang="ja-JP" sz="700" spc="-8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28575">
                <a:lnSpc>
                  <a:spcPct val="100000"/>
                </a:lnSpc>
              </a:pPr>
              <a:endParaRPr sz="7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98" name="object 67">
              <a:extLst>
                <a:ext uri="{FF2B5EF4-FFF2-40B4-BE49-F238E27FC236}">
                  <a16:creationId xmlns:a16="http://schemas.microsoft.com/office/drawing/2014/main" id="{707A2CBF-848F-E3F6-AB76-1AFCFCABAF5B}"/>
                </a:ext>
              </a:extLst>
            </p:cNvPr>
            <p:cNvSpPr txBox="1"/>
            <p:nvPr/>
          </p:nvSpPr>
          <p:spPr>
            <a:xfrm>
              <a:off x="4430471" y="9626595"/>
              <a:ext cx="668570" cy="262980"/>
            </a:xfrm>
            <a:prstGeom prst="rect">
              <a:avLst/>
            </a:prstGeom>
            <a:solidFill>
              <a:srgbClr val="78B6E4"/>
            </a:solidFill>
          </p:spPr>
          <p:txBody>
            <a:bodyPr vert="horz" wrap="none" lIns="0" tIns="74295" rIns="0" bIns="0" rtlCol="0" anchor="ctr">
              <a:noAutofit/>
            </a:bodyPr>
            <a:lstStyle/>
            <a:p>
              <a:pPr marL="48260">
                <a:lnSpc>
                  <a:spcPts val="400"/>
                </a:lnSpc>
                <a:spcBef>
                  <a:spcPts val="585"/>
                </a:spcBef>
              </a:pPr>
              <a:r>
                <a:rPr 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lang="ja-JP" alt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　</a:t>
              </a:r>
              <a:r>
                <a:rPr sz="700" spc="-50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保険期間の</a:t>
              </a:r>
              <a:endParaRPr lang="en-US" sz="7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48260">
                <a:lnSpc>
                  <a:spcPts val="400"/>
                </a:lnSpc>
                <a:spcBef>
                  <a:spcPts val="585"/>
                </a:spcBef>
              </a:pPr>
              <a:r>
                <a:rPr 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lang="ja-JP" alt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　</a:t>
              </a:r>
              <a:r>
                <a:rPr 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lang="ja-JP" altLang="en-US" sz="700" spc="-5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収入金額</a:t>
              </a:r>
              <a:endParaRPr lang="en-US" altLang="ja-JP" sz="7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  <a:p>
              <a:pPr marL="48260">
                <a:lnSpc>
                  <a:spcPct val="100000"/>
                </a:lnSpc>
                <a:spcBef>
                  <a:spcPts val="585"/>
                </a:spcBef>
              </a:pPr>
              <a:endParaRPr lang="en-US" altLang="ja-JP" sz="100" spc="-5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99" name="object 68">
              <a:extLst>
                <a:ext uri="{FF2B5EF4-FFF2-40B4-BE49-F238E27FC236}">
                  <a16:creationId xmlns:a16="http://schemas.microsoft.com/office/drawing/2014/main" id="{A60447C7-B385-C7BA-BA5C-5EE4A49B5634}"/>
                </a:ext>
              </a:extLst>
            </p:cNvPr>
            <p:cNvSpPr txBox="1"/>
            <p:nvPr/>
          </p:nvSpPr>
          <p:spPr>
            <a:xfrm>
              <a:off x="3565444" y="9237954"/>
              <a:ext cx="676910" cy="92058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07950">
                <a:lnSpc>
                  <a:spcPct val="100000"/>
                </a:lnSpc>
                <a:spcBef>
                  <a:spcPts val="105"/>
                </a:spcBef>
              </a:pPr>
              <a:r>
                <a:rPr lang="ja-JP" altLang="en-US" sz="9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/>
              </a:r>
              <a:r>
                <a:rPr sz="900" spc="5" dirty="0" err="1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A-OTF UD Shin Go Pro"/>
                </a:rPr>
                <a:t>基準収入</a:t>
              </a:r>
              <a:endParaRPr sz="900" dirty="0"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endParaRPr>
            </a:p>
          </p:txBody>
        </p:sp>
        <p:sp>
          <p:nvSpPr>
            <p:cNvPr id="100" name="object 69">
              <a:extLst>
                <a:ext uri="{FF2B5EF4-FFF2-40B4-BE49-F238E27FC236}">
                  <a16:creationId xmlns:a16="http://schemas.microsoft.com/office/drawing/2014/main" id="{EFA750E9-1E7B-BFDD-6FA0-97CA925140BD}"/>
                </a:ext>
              </a:extLst>
            </p:cNvPr>
            <p:cNvSpPr txBox="1"/>
            <p:nvPr/>
          </p:nvSpPr>
          <p:spPr>
            <a:xfrm>
              <a:off x="5151007" y="8748875"/>
              <a:ext cx="388711" cy="42144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sz="6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100％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720"/>
                </a:spcBef>
              </a:pPr>
              <a:endParaRPr lang="en-US" sz="1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720"/>
                </a:spcBef>
              </a:pPr>
              <a:r>
                <a:rPr sz="600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90％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695"/>
                </a:spcBef>
              </a:pPr>
              <a:endParaRPr lang="en-US" sz="1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  <a:p>
              <a:pPr marL="12700">
                <a:lnSpc>
                  <a:spcPct val="100000"/>
                </a:lnSpc>
                <a:spcBef>
                  <a:spcPts val="695"/>
                </a:spcBef>
              </a:pP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</p:txBody>
        </p:sp>
        <p:sp>
          <p:nvSpPr>
            <p:cNvPr id="101" name="object 70">
              <a:extLst>
                <a:ext uri="{FF2B5EF4-FFF2-40B4-BE49-F238E27FC236}">
                  <a16:creationId xmlns:a16="http://schemas.microsoft.com/office/drawing/2014/main" id="{4C2237B3-F66C-CECC-DDF5-E1009BBCBF5F}"/>
                </a:ext>
              </a:extLst>
            </p:cNvPr>
            <p:cNvSpPr txBox="1"/>
            <p:nvPr/>
          </p:nvSpPr>
          <p:spPr>
            <a:xfrm>
              <a:off x="5099042" y="9649808"/>
              <a:ext cx="581814" cy="109130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 marR="5080">
                <a:lnSpc>
                  <a:spcPts val="710"/>
                </a:lnSpc>
                <a:spcBef>
                  <a:spcPts val="135"/>
                </a:spcBef>
              </a:pPr>
              <a:r>
                <a:rPr sz="6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収入が</a:t>
              </a:r>
              <a:r>
                <a:rPr sz="600" spc="5" dirty="0">
                  <a:solidFill>
                    <a:srgbClr val="D2232A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ゼロ</a:t>
              </a:r>
              <a:r>
                <a:rPr sz="600" spc="5" dirty="0">
                  <a:solidFill>
                    <a:srgbClr val="231F20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になっても</a:t>
              </a:r>
              <a:r>
                <a:rPr sz="600" spc="5" dirty="0">
                  <a:solidFill>
                    <a:srgbClr val="D2232A"/>
                  </a:solidFill>
                  <a:latin typeface="Meiryo" panose="020B0604030504040204" pitchFamily="34" charset="-128"/>
                  <a:ea typeface="Meiryo" panose="020B0604030504040204" pitchFamily="34" charset="-128"/>
                  <a:cs typeface="UDShinGoPro-Light"/>
                </a:rPr>
                <a:t>補塡</a:t>
              </a:r>
              <a:endParaRPr sz="60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endParaRPr>
            </a:p>
          </p:txBody>
        </p:sp>
        <p:sp>
          <p:nvSpPr>
            <p:cNvPr id="102" name="object 46">
              <a:extLst>
                <a:ext uri="{FF2B5EF4-FFF2-40B4-BE49-F238E27FC236}">
                  <a16:creationId xmlns:a16="http://schemas.microsoft.com/office/drawing/2014/main" id="{88862D37-DF5A-1E89-7801-C9695F9E2328}"/>
                </a:ext>
              </a:extLst>
            </p:cNvPr>
            <p:cNvSpPr/>
            <p:nvPr/>
          </p:nvSpPr>
          <p:spPr>
            <a:xfrm flipV="1">
              <a:off x="4191222" y="9581833"/>
              <a:ext cx="1600835" cy="45719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0" y="0"/>
                  </a:moveTo>
                  <a:lnTo>
                    <a:pt x="1496910" y="0"/>
                  </a:lnTo>
                </a:path>
              </a:pathLst>
            </a:custGeom>
            <a:ln w="11506">
              <a:solidFill>
                <a:srgbClr val="231F2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03" name="object 45">
              <a:extLst>
                <a:ext uri="{FF2B5EF4-FFF2-40B4-BE49-F238E27FC236}">
                  <a16:creationId xmlns:a16="http://schemas.microsoft.com/office/drawing/2014/main" id="{EF87C9AD-C0B3-6301-FC16-22C2E1CD7884}"/>
                </a:ext>
              </a:extLst>
            </p:cNvPr>
            <p:cNvSpPr/>
            <p:nvPr/>
          </p:nvSpPr>
          <p:spPr>
            <a:xfrm>
              <a:off x="3541747" y="9889574"/>
              <a:ext cx="2250440" cy="0"/>
            </a:xfrm>
            <a:custGeom>
              <a:avLst/>
              <a:gdLst/>
              <a:ahLst/>
              <a:cxnLst/>
              <a:rect l="l" t="t" r="r" b="b"/>
              <a:pathLst>
                <a:path w="2250440">
                  <a:moveTo>
                    <a:pt x="0" y="0"/>
                  </a:moveTo>
                  <a:lnTo>
                    <a:pt x="2249893" y="0"/>
                  </a:lnTo>
                </a:path>
              </a:pathLst>
            </a:custGeom>
            <a:ln w="1150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9320D33F-2268-CCF4-E61F-E50A5063F4C5}"/>
                </a:ext>
              </a:extLst>
            </p:cNvPr>
            <p:cNvCxnSpPr/>
            <p:nvPr/>
          </p:nvCxnSpPr>
          <p:spPr>
            <a:xfrm>
              <a:off x="4415101" y="8683707"/>
              <a:ext cx="612000" cy="0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テキスト ボックス 184">
              <a:extLst>
                <a:ext uri="{FF2B5EF4-FFF2-40B4-BE49-F238E27FC236}">
                  <a16:creationId xmlns:a16="http://schemas.microsoft.com/office/drawing/2014/main" id="{140F83DE-1EFE-B8EA-1777-B5399EDCF9EF}"/>
                </a:ext>
              </a:extLst>
            </p:cNvPr>
            <p:cNvSpPr txBox="1"/>
            <p:nvPr/>
          </p:nvSpPr>
          <p:spPr>
            <a:xfrm>
              <a:off x="4311487" y="8559184"/>
              <a:ext cx="1612285" cy="215444"/>
            </a:xfrm>
            <a:prstGeom prst="rect">
              <a:avLst/>
            </a:prstGeom>
            <a:noFill/>
          </p:spPr>
          <p:txBody>
            <a:bodyPr wrap="square" lIns="29609" rIns="29609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7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Meiryo UI" panose="020B0604030504040204" pitchFamily="50" charset="-128"/>
                </a:rPr>
                <a:t>支払率（９割を上限として選択）</a:t>
              </a:r>
            </a:p>
          </p:txBody>
        </p:sp>
      </p:grp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55B0A4B7-B436-2A8A-F0F1-7C56C1555617}"/>
              </a:ext>
            </a:extLst>
          </p:cNvPr>
          <p:cNvSpPr txBox="1"/>
          <p:nvPr/>
        </p:nvSpPr>
        <p:spPr>
          <a:xfrm>
            <a:off x="6068140" y="7515677"/>
            <a:ext cx="12493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（補償限度額の上限）</a:t>
            </a:r>
          </a:p>
        </p:txBody>
      </p:sp>
      <p:sp>
        <p:nvSpPr>
          <p:cNvPr id="108" name="object 129">
            <a:extLst>
              <a:ext uri="{FF2B5EF4-FFF2-40B4-BE49-F238E27FC236}">
                <a16:creationId xmlns:a16="http://schemas.microsoft.com/office/drawing/2014/main" id="{51DF2506-95ED-9BCF-972E-8C0415461E92}"/>
              </a:ext>
            </a:extLst>
          </p:cNvPr>
          <p:cNvSpPr txBox="1"/>
          <p:nvPr/>
        </p:nvSpPr>
        <p:spPr>
          <a:xfrm>
            <a:off x="314322" y="9438742"/>
            <a:ext cx="6647867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3510" marR="5080" indent="-144145">
              <a:spcBef>
                <a:spcPts val="90"/>
              </a:spcBef>
              <a:buClr>
                <a:srgbClr val="E28F26"/>
              </a:buClr>
              <a:buSzPct val="90909"/>
              <a:buFontTx/>
              <a:buChar char="●"/>
              <a:tabLst>
                <a:tab pos="144780" algn="l"/>
              </a:tabLst>
            </a:pP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基準収入が</a:t>
            </a:r>
            <a:r>
              <a:rPr lang="en-US" altLang="ja-JP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1,000</a:t>
            </a: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万円で最大補償の場合、保険期間の収入がゼロとなったときは、いずれのタイプも同じ</a:t>
            </a:r>
            <a:r>
              <a:rPr lang="en-US" altLang="ja-JP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810</a:t>
            </a: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万円の補償が受けられます。</a:t>
            </a:r>
            <a:r>
              <a:rPr lang="ja-JP" altLang="en-US" sz="11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（</a:t>
            </a:r>
            <a:r>
              <a:rPr lang="en-US" altLang="ja-JP" sz="11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※</a:t>
            </a:r>
            <a:r>
              <a:rPr lang="ja-JP" altLang="en-US" sz="11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５年の青色申告実績がある者の場合）</a:t>
            </a:r>
            <a:endParaRPr lang="ja-JP" altLang="en-US" sz="900" spc="45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7C7668FB-7B9E-1881-97D6-F55F800C5DFD}"/>
              </a:ext>
            </a:extLst>
          </p:cNvPr>
          <p:cNvGrpSpPr/>
          <p:nvPr/>
        </p:nvGrpSpPr>
        <p:grpSpPr>
          <a:xfrm>
            <a:off x="288012" y="3091347"/>
            <a:ext cx="3311645" cy="417744"/>
            <a:chOff x="286224" y="4753557"/>
            <a:chExt cx="6627471" cy="417744"/>
          </a:xfrm>
        </p:grpSpPr>
        <p:sp>
          <p:nvSpPr>
            <p:cNvPr id="110" name="object 15">
              <a:extLst>
                <a:ext uri="{FF2B5EF4-FFF2-40B4-BE49-F238E27FC236}">
                  <a16:creationId xmlns:a16="http://schemas.microsoft.com/office/drawing/2014/main" id="{ABC28972-967F-FE85-9C15-870B0F52B92E}"/>
                </a:ext>
              </a:extLst>
            </p:cNvPr>
            <p:cNvSpPr/>
            <p:nvPr/>
          </p:nvSpPr>
          <p:spPr>
            <a:xfrm>
              <a:off x="286224" y="4814204"/>
              <a:ext cx="6623050" cy="284352"/>
            </a:xfrm>
            <a:custGeom>
              <a:avLst/>
              <a:gdLst/>
              <a:ahLst/>
              <a:cxnLst/>
              <a:rect l="l" t="t" r="r" b="b"/>
              <a:pathLst>
                <a:path w="6623050" h="405129">
                  <a:moveTo>
                    <a:pt x="0" y="405002"/>
                  </a:moveTo>
                  <a:lnTo>
                    <a:pt x="6622846" y="405002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405002"/>
                  </a:lnTo>
                  <a:close/>
                </a:path>
              </a:pathLst>
            </a:custGeom>
            <a:solidFill>
              <a:srgbClr val="F8E3CA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1" name="object 16">
              <a:extLst>
                <a:ext uri="{FF2B5EF4-FFF2-40B4-BE49-F238E27FC236}">
                  <a16:creationId xmlns:a16="http://schemas.microsoft.com/office/drawing/2014/main" id="{56223594-4D99-74EF-F24B-7B2B67B1F01F}"/>
                </a:ext>
              </a:extLst>
            </p:cNvPr>
            <p:cNvSpPr/>
            <p:nvPr/>
          </p:nvSpPr>
          <p:spPr>
            <a:xfrm>
              <a:off x="290645" y="5152886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2" name="object 17">
              <a:extLst>
                <a:ext uri="{FF2B5EF4-FFF2-40B4-BE49-F238E27FC236}">
                  <a16:creationId xmlns:a16="http://schemas.microsoft.com/office/drawing/2014/main" id="{08605EA4-5CA8-2FB0-7E43-D2322451DD3A}"/>
                </a:ext>
              </a:extLst>
            </p:cNvPr>
            <p:cNvSpPr/>
            <p:nvPr/>
          </p:nvSpPr>
          <p:spPr>
            <a:xfrm>
              <a:off x="286231" y="5123621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6622846" y="0"/>
                  </a:moveTo>
                  <a:lnTo>
                    <a:pt x="0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3" name="object 18">
              <a:extLst>
                <a:ext uri="{FF2B5EF4-FFF2-40B4-BE49-F238E27FC236}">
                  <a16:creationId xmlns:a16="http://schemas.microsoft.com/office/drawing/2014/main" id="{0781E615-4DA4-DDF9-6FCF-CDCF015F4396}"/>
                </a:ext>
              </a:extLst>
            </p:cNvPr>
            <p:cNvSpPr/>
            <p:nvPr/>
          </p:nvSpPr>
          <p:spPr>
            <a:xfrm>
              <a:off x="286228" y="4753557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4" name="object 19">
              <a:extLst>
                <a:ext uri="{FF2B5EF4-FFF2-40B4-BE49-F238E27FC236}">
                  <a16:creationId xmlns:a16="http://schemas.microsoft.com/office/drawing/2014/main" id="{33F7DCA4-8A9E-E55F-EE8B-B04F700CD82F}"/>
                </a:ext>
              </a:extLst>
            </p:cNvPr>
            <p:cNvSpPr/>
            <p:nvPr/>
          </p:nvSpPr>
          <p:spPr>
            <a:xfrm>
              <a:off x="286228" y="4795257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0" y="0"/>
                  </a:moveTo>
                  <a:lnTo>
                    <a:pt x="6622846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91FDCA5D-B35E-6D69-2CD0-61A988D2618F}"/>
              </a:ext>
            </a:extLst>
          </p:cNvPr>
          <p:cNvGrpSpPr/>
          <p:nvPr/>
        </p:nvGrpSpPr>
        <p:grpSpPr>
          <a:xfrm>
            <a:off x="3655332" y="3088395"/>
            <a:ext cx="3311645" cy="417744"/>
            <a:chOff x="286224" y="4753557"/>
            <a:chExt cx="6627471" cy="417744"/>
          </a:xfrm>
        </p:grpSpPr>
        <p:sp>
          <p:nvSpPr>
            <p:cNvPr id="117" name="object 15">
              <a:extLst>
                <a:ext uri="{FF2B5EF4-FFF2-40B4-BE49-F238E27FC236}">
                  <a16:creationId xmlns:a16="http://schemas.microsoft.com/office/drawing/2014/main" id="{CEE4F061-F031-CF15-3CDE-C96F09034F24}"/>
                </a:ext>
              </a:extLst>
            </p:cNvPr>
            <p:cNvSpPr/>
            <p:nvPr/>
          </p:nvSpPr>
          <p:spPr>
            <a:xfrm>
              <a:off x="286224" y="4814204"/>
              <a:ext cx="6623050" cy="284352"/>
            </a:xfrm>
            <a:custGeom>
              <a:avLst/>
              <a:gdLst/>
              <a:ahLst/>
              <a:cxnLst/>
              <a:rect l="l" t="t" r="r" b="b"/>
              <a:pathLst>
                <a:path w="6623050" h="405129">
                  <a:moveTo>
                    <a:pt x="0" y="405002"/>
                  </a:moveTo>
                  <a:lnTo>
                    <a:pt x="6622846" y="405002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405002"/>
                  </a:lnTo>
                  <a:close/>
                </a:path>
              </a:pathLst>
            </a:custGeom>
            <a:solidFill>
              <a:srgbClr val="F8E3CA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8" name="object 16">
              <a:extLst>
                <a:ext uri="{FF2B5EF4-FFF2-40B4-BE49-F238E27FC236}">
                  <a16:creationId xmlns:a16="http://schemas.microsoft.com/office/drawing/2014/main" id="{B059A11F-AF21-68B1-0262-85B403073D26}"/>
                </a:ext>
              </a:extLst>
            </p:cNvPr>
            <p:cNvSpPr/>
            <p:nvPr/>
          </p:nvSpPr>
          <p:spPr>
            <a:xfrm>
              <a:off x="290645" y="5152886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9" name="object 17">
              <a:extLst>
                <a:ext uri="{FF2B5EF4-FFF2-40B4-BE49-F238E27FC236}">
                  <a16:creationId xmlns:a16="http://schemas.microsoft.com/office/drawing/2014/main" id="{FA40409B-F86E-882F-23E2-FB87FB818481}"/>
                </a:ext>
              </a:extLst>
            </p:cNvPr>
            <p:cNvSpPr/>
            <p:nvPr/>
          </p:nvSpPr>
          <p:spPr>
            <a:xfrm>
              <a:off x="286231" y="5123621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6622846" y="0"/>
                  </a:moveTo>
                  <a:lnTo>
                    <a:pt x="0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20" name="object 18">
              <a:extLst>
                <a:ext uri="{FF2B5EF4-FFF2-40B4-BE49-F238E27FC236}">
                  <a16:creationId xmlns:a16="http://schemas.microsoft.com/office/drawing/2014/main" id="{C5A1E338-9538-7569-5DF1-51536BC6CE77}"/>
                </a:ext>
              </a:extLst>
            </p:cNvPr>
            <p:cNvSpPr/>
            <p:nvPr/>
          </p:nvSpPr>
          <p:spPr>
            <a:xfrm>
              <a:off x="286228" y="4753557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21" name="object 19">
              <a:extLst>
                <a:ext uri="{FF2B5EF4-FFF2-40B4-BE49-F238E27FC236}">
                  <a16:creationId xmlns:a16="http://schemas.microsoft.com/office/drawing/2014/main" id="{FD391D03-D9C2-3005-1DCD-E2064D3B84D9}"/>
                </a:ext>
              </a:extLst>
            </p:cNvPr>
            <p:cNvSpPr/>
            <p:nvPr/>
          </p:nvSpPr>
          <p:spPr>
            <a:xfrm>
              <a:off x="286228" y="4795257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0" y="0"/>
                  </a:moveTo>
                  <a:lnTo>
                    <a:pt x="6622846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22" name="object 21">
            <a:extLst>
              <a:ext uri="{FF2B5EF4-FFF2-40B4-BE49-F238E27FC236}">
                <a16:creationId xmlns:a16="http://schemas.microsoft.com/office/drawing/2014/main" id="{891A40AC-68EB-9154-65EA-B3388A696C2D}"/>
              </a:ext>
            </a:extLst>
          </p:cNvPr>
          <p:cNvSpPr txBox="1"/>
          <p:nvPr/>
        </p:nvSpPr>
        <p:spPr>
          <a:xfrm>
            <a:off x="277280" y="3177547"/>
            <a:ext cx="1857408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（</a:t>
            </a:r>
            <a:r>
              <a:rPr lang="ja-JP" altLang="en-US"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１</a:t>
            </a:r>
            <a:r>
              <a:rPr sz="1450" b="1" spc="-2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）</a:t>
            </a:r>
            <a:r>
              <a:rPr lang="ja-JP" altLang="en-US" sz="1450" b="1" spc="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加入できる方</a:t>
            </a:r>
            <a:endParaRPr sz="1450" b="1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123" name="object 21">
            <a:extLst>
              <a:ext uri="{FF2B5EF4-FFF2-40B4-BE49-F238E27FC236}">
                <a16:creationId xmlns:a16="http://schemas.microsoft.com/office/drawing/2014/main" id="{68309286-C305-5155-3B3D-6D838B60D591}"/>
              </a:ext>
            </a:extLst>
          </p:cNvPr>
          <p:cNvSpPr txBox="1"/>
          <p:nvPr/>
        </p:nvSpPr>
        <p:spPr>
          <a:xfrm>
            <a:off x="3669980" y="3184931"/>
            <a:ext cx="1857408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（</a:t>
            </a:r>
            <a:r>
              <a:rPr lang="ja-JP" altLang="en-US"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２</a:t>
            </a:r>
            <a:r>
              <a:rPr sz="1450" b="1" spc="-2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）</a:t>
            </a:r>
            <a:r>
              <a:rPr lang="ja-JP" altLang="en-US" sz="1450" b="1" spc="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対象収入</a:t>
            </a:r>
            <a:endParaRPr sz="1450" b="1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</p:spTree>
    <p:extLst>
      <p:ext uri="{BB962C8B-B14F-4D97-AF65-F5344CB8AC3E}">
        <p14:creationId xmlns:p14="http://schemas.microsoft.com/office/powerpoint/2010/main" val="80356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109">
            <a:extLst>
              <a:ext uri="{FF2B5EF4-FFF2-40B4-BE49-F238E27FC236}">
                <a16:creationId xmlns:a16="http://schemas.microsoft.com/office/drawing/2014/main" id="{32AB8ED1-275F-C040-A54B-EBF15DA6F71C}"/>
              </a:ext>
            </a:extLst>
          </p:cNvPr>
          <p:cNvSpPr/>
          <p:nvPr/>
        </p:nvSpPr>
        <p:spPr>
          <a:xfrm>
            <a:off x="435437" y="7176527"/>
            <a:ext cx="6170295" cy="216535"/>
          </a:xfrm>
          <a:custGeom>
            <a:avLst/>
            <a:gdLst/>
            <a:ahLst/>
            <a:cxnLst/>
            <a:rect l="l" t="t" r="r" b="b"/>
            <a:pathLst>
              <a:path w="6170294" h="216534">
                <a:moveTo>
                  <a:pt x="0" y="216001"/>
                </a:moveTo>
                <a:lnTo>
                  <a:pt x="6170066" y="216001"/>
                </a:lnTo>
                <a:lnTo>
                  <a:pt x="6170066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aphicFrame>
        <p:nvGraphicFramePr>
          <p:cNvPr id="42" name="object 121">
            <a:extLst>
              <a:ext uri="{FF2B5EF4-FFF2-40B4-BE49-F238E27FC236}">
                <a16:creationId xmlns:a16="http://schemas.microsoft.com/office/drawing/2014/main" id="{B31979B2-0E5F-5B45-BD93-DB7F61931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8221"/>
              </p:ext>
            </p:extLst>
          </p:nvPr>
        </p:nvGraphicFramePr>
        <p:xfrm>
          <a:off x="278129" y="6511144"/>
          <a:ext cx="6676330" cy="2399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1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4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061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00" b="1" spc="30" dirty="0">
                          <a:solidFill>
                            <a:srgbClr val="FFFFFF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DeBold"/>
                        </a:rPr>
                        <a:t>加入・支払等手続のスケジュール</a:t>
                      </a:r>
                      <a:endParaRPr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UDShinGoPro-DeBold"/>
                      </a:endParaRPr>
                    </a:p>
                  </a:txBody>
                  <a:tcPr marL="0" marR="0" marT="20955" marB="0" anchor="ctr">
                    <a:solidFill>
                      <a:srgbClr val="E28F2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E28F26"/>
                      </a:solidFill>
                      <a:prstDash val="solid"/>
                    </a:lnR>
                    <a:lnT w="19050">
                      <a:solidFill>
                        <a:srgbClr val="E28F2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0418">
                <a:tc gridSpan="2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※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保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険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期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間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が令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和</a:t>
                      </a:r>
                      <a:r>
                        <a:rPr lang="ja-JP" altLang="en-US"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８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年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１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月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～12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月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の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場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合の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イメー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ジです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。</a:t>
                      </a:r>
                      <a:endParaRPr lang="ja-JP" altLang="en-US" sz="750" spc="25" dirty="0">
                        <a:solidFill>
                          <a:srgbClr val="231F2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UDShinGoPro-Light"/>
                      </a:endParaRPr>
                    </a:p>
                    <a:p>
                      <a:pPr marL="1466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※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保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険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期間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は税の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収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入の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算定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期間と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同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じ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です</a:t>
                      </a:r>
                      <a:r>
                        <a:rPr sz="750" spc="-28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。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法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人の保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険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期間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は</a:t>
                      </a:r>
                      <a:r>
                        <a:rPr sz="750" spc="-38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、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事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業年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度</a:t>
                      </a:r>
                      <a:r>
                        <a:rPr sz="7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の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１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年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間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です</a:t>
                      </a:r>
                      <a:r>
                        <a:rPr sz="750" spc="-28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。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事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業年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度の開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始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月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に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よっ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て</a:t>
                      </a:r>
                      <a:r>
                        <a:rPr sz="750" spc="-38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、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ス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ケ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ジ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ュ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ール</a:t>
                      </a:r>
                      <a:r>
                        <a:rPr sz="750" spc="2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が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変</a:t>
                      </a:r>
                      <a:r>
                        <a:rPr sz="750" spc="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わり</a:t>
                      </a:r>
                      <a:r>
                        <a:rPr sz="750" spc="1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ま</a:t>
                      </a:r>
                      <a:r>
                        <a:rPr sz="750" spc="1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す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。</a:t>
                      </a:r>
                      <a:endParaRPr sz="7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UDShinGoPro-Light"/>
                      </a:endParaRPr>
                    </a:p>
                    <a:p>
                      <a:pPr marL="1758950" marR="332740" indent="-549910">
                        <a:lnSpc>
                          <a:spcPts val="2420"/>
                        </a:lnSpc>
                        <a:spcBef>
                          <a:spcPts val="120"/>
                        </a:spcBef>
                        <a:tabLst>
                          <a:tab pos="3505200" algn="l"/>
                          <a:tab pos="3576954" algn="l"/>
                          <a:tab pos="5146675" algn="l"/>
                          <a:tab pos="5470525" algn="l"/>
                        </a:tabLst>
                      </a:pP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令和</a:t>
                      </a:r>
                      <a:r>
                        <a:rPr lang="en-US" altLang="ja-JP"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7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年			令和</a:t>
                      </a:r>
                      <a:r>
                        <a:rPr lang="en-US" altLang="ja-JP"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8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年		令和</a:t>
                      </a:r>
                      <a:r>
                        <a:rPr lang="en-US" altLang="ja-JP"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9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年 </a:t>
                      </a:r>
                      <a:endParaRPr lang="en-US" altLang="ja-JP" sz="850" dirty="0">
                        <a:solidFill>
                          <a:srgbClr val="231F2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-OTF UD Shin Go Pro"/>
                      </a:endParaRPr>
                    </a:p>
                    <a:p>
                      <a:pPr marL="1758950" marR="332740" indent="-549910">
                        <a:lnSpc>
                          <a:spcPts val="2420"/>
                        </a:lnSpc>
                        <a:spcBef>
                          <a:spcPts val="120"/>
                        </a:spcBef>
                        <a:tabLst>
                          <a:tab pos="3505200" algn="l"/>
                          <a:tab pos="3576954" algn="l"/>
                          <a:tab pos="5146675" algn="l"/>
                          <a:tab pos="5470525" algn="l"/>
                        </a:tabLst>
                      </a:pPr>
                      <a:r>
                        <a:rPr lang="ja-JP" altLang="en-US"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　　　　　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12月末まで</a:t>
                      </a:r>
                      <a:r>
                        <a:rPr lang="ja-JP" altLang="en-US"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/>
                      </a:r>
                      <a:r>
                        <a:rPr sz="1275" baseline="32679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１月～12月</a:t>
                      </a:r>
                      <a:r>
                        <a:rPr lang="ja-JP" altLang="en-US" sz="1275" baseline="32679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　　　　　　　　　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確定申告</a:t>
                      </a:r>
                      <a:r>
                        <a:rPr sz="850" spc="-4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後</a:t>
                      </a: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（３～６月）</a:t>
                      </a:r>
                      <a:endParaRPr sz="8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-OTF UD Shin Go Pro"/>
                      </a:endParaRPr>
                    </a:p>
                    <a:p>
                      <a:pPr marL="964565" algn="ctr">
                        <a:lnSpc>
                          <a:spcPts val="185"/>
                        </a:lnSpc>
                      </a:pPr>
                      <a:r>
                        <a:rPr sz="85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>（税の収入の算定期間）</a:t>
                      </a:r>
                      <a:endParaRPr sz="8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-OTF UD Shin Go Pr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marL="1486535" marR="252729" indent="-1016000">
                        <a:lnSpc>
                          <a:spcPct val="101099"/>
                        </a:lnSpc>
                        <a:tabLst>
                          <a:tab pos="1542415" algn="l"/>
                          <a:tab pos="3522979" algn="l"/>
                          <a:tab pos="5011420" algn="l"/>
                          <a:tab pos="5347970" algn="l"/>
                        </a:tabLst>
                      </a:pPr>
                      <a:r>
                        <a:rPr sz="1575" baseline="-34391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/>
                      </a:r>
                      <a:endParaRPr lang="en-US" altLang="ja-JP" sz="1575" baseline="-34391" dirty="0">
                        <a:solidFill>
                          <a:srgbClr val="231F2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-OTF UD Shin Go Pro"/>
                      </a:endParaRPr>
                    </a:p>
                    <a:p>
                      <a:pPr marL="1486535" marR="252729" indent="-1016000">
                        <a:lnSpc>
                          <a:spcPct val="101099"/>
                        </a:lnSpc>
                        <a:tabLst>
                          <a:tab pos="1542415" algn="l"/>
                          <a:tab pos="3522979" algn="l"/>
                          <a:tab pos="5011420" algn="l"/>
                          <a:tab pos="5347970" algn="l"/>
                        </a:tabLst>
                      </a:pPr>
                      <a:r>
                        <a:rPr sz="1050" spc="-170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-OTF UD Shin Go Pro"/>
                        </a:rPr>
                        <a:t/>
                      </a:r>
                      <a:endParaRPr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-OTF UD Shin Go Pr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/>
                      </a:endParaRPr>
                    </a:p>
                    <a:p>
                      <a:pPr marL="611505">
                        <a:lnSpc>
                          <a:spcPct val="100000"/>
                        </a:lnSpc>
                        <a:tabLst>
                          <a:tab pos="2951480" algn="l"/>
                        </a:tabLst>
                      </a:pPr>
                      <a:r>
                        <a:rPr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※保険料・積立金は分割支払も</a:t>
                      </a:r>
                      <a:r>
                        <a:rPr lang="ja-JP" altLang="en-US"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できます。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/>
                      </a:r>
                      <a:endParaRPr lang="en-US" altLang="ja-JP" sz="750" spc="25" dirty="0">
                        <a:solidFill>
                          <a:srgbClr val="231F2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UDShinGoPro-Light"/>
                      </a:endParaRPr>
                    </a:p>
                    <a:p>
                      <a:pPr marL="611505">
                        <a:lnSpc>
                          <a:spcPct val="100000"/>
                        </a:lnSpc>
                        <a:tabLst>
                          <a:tab pos="2951480" algn="l"/>
                        </a:tabLst>
                      </a:pPr>
                      <a:r>
                        <a:rPr lang="ja-JP" altLang="en-US" sz="750" spc="25" dirty="0">
                          <a:solidFill>
                            <a:srgbClr val="231F2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UDShinGoPro-Light"/>
                        </a:rPr>
                        <a:t>（最終の納付期限は保険期間の８月末）	</a:t>
                      </a:r>
                      <a:endParaRPr lang="en-US" altLang="ja-JP" sz="750" spc="25" dirty="0">
                        <a:solidFill>
                          <a:srgbClr val="231F2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UDShinGoPro-Light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E28F26"/>
                      </a:solidFill>
                      <a:prstDash val="solid"/>
                    </a:lnL>
                    <a:lnR w="19050">
                      <a:solidFill>
                        <a:srgbClr val="E28F26"/>
                      </a:solidFill>
                      <a:prstDash val="solid"/>
                    </a:lnR>
                    <a:lnB w="19050">
                      <a:solidFill>
                        <a:srgbClr val="E28F26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object 110">
            <a:extLst>
              <a:ext uri="{FF2B5EF4-FFF2-40B4-BE49-F238E27FC236}">
                <a16:creationId xmlns:a16="http://schemas.microsoft.com/office/drawing/2014/main" id="{7A94B2A9-6B50-5747-A9F5-34A1EF4AF1F7}"/>
              </a:ext>
            </a:extLst>
          </p:cNvPr>
          <p:cNvSpPr/>
          <p:nvPr/>
        </p:nvSpPr>
        <p:spPr>
          <a:xfrm>
            <a:off x="6546136" y="7102802"/>
            <a:ext cx="217804" cy="363855"/>
          </a:xfrm>
          <a:custGeom>
            <a:avLst/>
            <a:gdLst/>
            <a:ahLst/>
            <a:cxnLst/>
            <a:rect l="l" t="t" r="r" b="b"/>
            <a:pathLst>
              <a:path w="217805" h="363854">
                <a:moveTo>
                  <a:pt x="0" y="0"/>
                </a:moveTo>
                <a:lnTo>
                  <a:pt x="0" y="363448"/>
                </a:lnTo>
                <a:lnTo>
                  <a:pt x="217576" y="181724"/>
                </a:lnTo>
                <a:lnTo>
                  <a:pt x="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2" name="object 111">
            <a:extLst>
              <a:ext uri="{FF2B5EF4-FFF2-40B4-BE49-F238E27FC236}">
                <a16:creationId xmlns:a16="http://schemas.microsoft.com/office/drawing/2014/main" id="{C11AC928-4675-024F-A8B7-6457C9C437C7}"/>
              </a:ext>
            </a:extLst>
          </p:cNvPr>
          <p:cNvSpPr/>
          <p:nvPr/>
        </p:nvSpPr>
        <p:spPr>
          <a:xfrm>
            <a:off x="3095969" y="7177072"/>
            <a:ext cx="0" cy="1224000"/>
          </a:xfrm>
          <a:custGeom>
            <a:avLst/>
            <a:gdLst/>
            <a:ahLst/>
            <a:cxnLst/>
            <a:rect l="l" t="t" r="r" b="b"/>
            <a:pathLst>
              <a:path h="1160779">
                <a:moveTo>
                  <a:pt x="0" y="0"/>
                </a:moveTo>
                <a:lnTo>
                  <a:pt x="0" y="1160233"/>
                </a:lnTo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3" name="object 112">
            <a:extLst>
              <a:ext uri="{FF2B5EF4-FFF2-40B4-BE49-F238E27FC236}">
                <a16:creationId xmlns:a16="http://schemas.microsoft.com/office/drawing/2014/main" id="{ADC22AEA-4988-2749-9739-2F009479C327}"/>
              </a:ext>
            </a:extLst>
          </p:cNvPr>
          <p:cNvSpPr/>
          <p:nvPr/>
        </p:nvSpPr>
        <p:spPr>
          <a:xfrm>
            <a:off x="5063816" y="7181835"/>
            <a:ext cx="0" cy="1224000"/>
          </a:xfrm>
          <a:custGeom>
            <a:avLst/>
            <a:gdLst/>
            <a:ahLst/>
            <a:cxnLst/>
            <a:rect l="l" t="t" r="r" b="b"/>
            <a:pathLst>
              <a:path h="1160779">
                <a:moveTo>
                  <a:pt x="0" y="0"/>
                </a:moveTo>
                <a:lnTo>
                  <a:pt x="0" y="1160233"/>
                </a:lnTo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" name="object 113">
            <a:extLst>
              <a:ext uri="{FF2B5EF4-FFF2-40B4-BE49-F238E27FC236}">
                <a16:creationId xmlns:a16="http://schemas.microsoft.com/office/drawing/2014/main" id="{7F88B95E-ECF1-994E-922B-AA22998E697D}"/>
              </a:ext>
            </a:extLst>
          </p:cNvPr>
          <p:cNvSpPr/>
          <p:nvPr/>
        </p:nvSpPr>
        <p:spPr>
          <a:xfrm>
            <a:off x="435446" y="7830973"/>
            <a:ext cx="1187450" cy="542925"/>
          </a:xfrm>
          <a:custGeom>
            <a:avLst/>
            <a:gdLst/>
            <a:ahLst/>
            <a:cxnLst/>
            <a:rect l="l" t="t" r="r" b="b"/>
            <a:pathLst>
              <a:path w="1187450" h="542925">
                <a:moveTo>
                  <a:pt x="1115377" y="0"/>
                </a:moveTo>
                <a:lnTo>
                  <a:pt x="71907" y="0"/>
                </a:ln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115377" y="542912"/>
                </a:lnTo>
                <a:lnTo>
                  <a:pt x="1143368" y="537259"/>
                </a:lnTo>
                <a:lnTo>
                  <a:pt x="1166229" y="521844"/>
                </a:lnTo>
                <a:lnTo>
                  <a:pt x="1181644" y="498983"/>
                </a:lnTo>
                <a:lnTo>
                  <a:pt x="1187297" y="470992"/>
                </a:lnTo>
                <a:lnTo>
                  <a:pt x="1187297" y="71907"/>
                </a:lnTo>
                <a:lnTo>
                  <a:pt x="1181644" y="43917"/>
                </a:lnTo>
                <a:lnTo>
                  <a:pt x="1166229" y="21061"/>
                </a:lnTo>
                <a:lnTo>
                  <a:pt x="1143368" y="5650"/>
                </a:lnTo>
                <a:lnTo>
                  <a:pt x="1115377" y="0"/>
                </a:lnTo>
                <a:close/>
              </a:path>
            </a:pathLst>
          </a:custGeom>
          <a:solidFill>
            <a:srgbClr val="ABE1FA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object 114">
            <a:extLst>
              <a:ext uri="{FF2B5EF4-FFF2-40B4-BE49-F238E27FC236}">
                <a16:creationId xmlns:a16="http://schemas.microsoft.com/office/drawing/2014/main" id="{DC96103C-633E-BD4D-8411-45167319AB1C}"/>
              </a:ext>
            </a:extLst>
          </p:cNvPr>
          <p:cNvSpPr/>
          <p:nvPr/>
        </p:nvSpPr>
        <p:spPr>
          <a:xfrm>
            <a:off x="435446" y="7830973"/>
            <a:ext cx="1187450" cy="542925"/>
          </a:xfrm>
          <a:custGeom>
            <a:avLst/>
            <a:gdLst/>
            <a:ahLst/>
            <a:cxnLst/>
            <a:rect l="l" t="t" r="r" b="b"/>
            <a:pathLst>
              <a:path w="1187450" h="542925">
                <a:moveTo>
                  <a:pt x="71907" y="0"/>
                </a:move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115377" y="542912"/>
                </a:lnTo>
                <a:lnTo>
                  <a:pt x="1143368" y="537259"/>
                </a:lnTo>
                <a:lnTo>
                  <a:pt x="1166229" y="521844"/>
                </a:lnTo>
                <a:lnTo>
                  <a:pt x="1181644" y="498983"/>
                </a:lnTo>
                <a:lnTo>
                  <a:pt x="1187297" y="470992"/>
                </a:lnTo>
                <a:lnTo>
                  <a:pt x="1187297" y="71907"/>
                </a:lnTo>
                <a:lnTo>
                  <a:pt x="1181644" y="43917"/>
                </a:lnTo>
                <a:lnTo>
                  <a:pt x="1166229" y="21061"/>
                </a:lnTo>
                <a:lnTo>
                  <a:pt x="1143368" y="5650"/>
                </a:lnTo>
                <a:lnTo>
                  <a:pt x="1115377" y="0"/>
                </a:lnTo>
                <a:lnTo>
                  <a:pt x="71907" y="0"/>
                </a:lnTo>
                <a:close/>
              </a:path>
            </a:pathLst>
          </a:custGeom>
          <a:ln w="12585">
            <a:noFill/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object 115">
            <a:extLst>
              <a:ext uri="{FF2B5EF4-FFF2-40B4-BE49-F238E27FC236}">
                <a16:creationId xmlns:a16="http://schemas.microsoft.com/office/drawing/2014/main" id="{17F0A58F-E682-BC4C-BA2B-62557806AD7E}"/>
              </a:ext>
            </a:extLst>
          </p:cNvPr>
          <p:cNvSpPr/>
          <p:nvPr/>
        </p:nvSpPr>
        <p:spPr>
          <a:xfrm>
            <a:off x="1690267" y="7830973"/>
            <a:ext cx="1286510" cy="542925"/>
          </a:xfrm>
          <a:custGeom>
            <a:avLst/>
            <a:gdLst/>
            <a:ahLst/>
            <a:cxnLst/>
            <a:rect l="l" t="t" r="r" b="b"/>
            <a:pathLst>
              <a:path w="1286509" h="542925">
                <a:moveTo>
                  <a:pt x="1214158" y="0"/>
                </a:moveTo>
                <a:lnTo>
                  <a:pt x="71907" y="0"/>
                </a:ln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214158" y="542912"/>
                </a:lnTo>
                <a:lnTo>
                  <a:pt x="1242149" y="537259"/>
                </a:lnTo>
                <a:lnTo>
                  <a:pt x="1265010" y="521844"/>
                </a:lnTo>
                <a:lnTo>
                  <a:pt x="1280425" y="498983"/>
                </a:lnTo>
                <a:lnTo>
                  <a:pt x="1286078" y="470992"/>
                </a:lnTo>
                <a:lnTo>
                  <a:pt x="1286078" y="71907"/>
                </a:lnTo>
                <a:lnTo>
                  <a:pt x="1280425" y="43917"/>
                </a:lnTo>
                <a:lnTo>
                  <a:pt x="1265010" y="21061"/>
                </a:lnTo>
                <a:lnTo>
                  <a:pt x="1242149" y="5650"/>
                </a:lnTo>
                <a:lnTo>
                  <a:pt x="1214158" y="0"/>
                </a:lnTo>
                <a:close/>
              </a:path>
            </a:pathLst>
          </a:custGeom>
          <a:solidFill>
            <a:srgbClr val="FABFB7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7" name="object 116">
            <a:extLst>
              <a:ext uri="{FF2B5EF4-FFF2-40B4-BE49-F238E27FC236}">
                <a16:creationId xmlns:a16="http://schemas.microsoft.com/office/drawing/2014/main" id="{9F225D13-1D0A-F747-B293-D700DD536018}"/>
              </a:ext>
            </a:extLst>
          </p:cNvPr>
          <p:cNvSpPr/>
          <p:nvPr/>
        </p:nvSpPr>
        <p:spPr>
          <a:xfrm>
            <a:off x="1690267" y="7830973"/>
            <a:ext cx="1286510" cy="542925"/>
          </a:xfrm>
          <a:custGeom>
            <a:avLst/>
            <a:gdLst/>
            <a:ahLst/>
            <a:cxnLst/>
            <a:rect l="l" t="t" r="r" b="b"/>
            <a:pathLst>
              <a:path w="1286509" h="542925">
                <a:moveTo>
                  <a:pt x="71907" y="0"/>
                </a:move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214158" y="542912"/>
                </a:lnTo>
                <a:lnTo>
                  <a:pt x="1242149" y="537259"/>
                </a:lnTo>
                <a:lnTo>
                  <a:pt x="1265010" y="521844"/>
                </a:lnTo>
                <a:lnTo>
                  <a:pt x="1280425" y="498983"/>
                </a:lnTo>
                <a:lnTo>
                  <a:pt x="1286078" y="470992"/>
                </a:lnTo>
                <a:lnTo>
                  <a:pt x="1286078" y="71907"/>
                </a:lnTo>
                <a:lnTo>
                  <a:pt x="1280425" y="43917"/>
                </a:lnTo>
                <a:lnTo>
                  <a:pt x="1265010" y="21061"/>
                </a:lnTo>
                <a:lnTo>
                  <a:pt x="1242149" y="5650"/>
                </a:lnTo>
                <a:lnTo>
                  <a:pt x="1214158" y="0"/>
                </a:lnTo>
                <a:lnTo>
                  <a:pt x="71907" y="0"/>
                </a:lnTo>
                <a:close/>
              </a:path>
            </a:pathLst>
          </a:custGeom>
          <a:ln w="12585">
            <a:noFill/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8" name="object 117">
            <a:extLst>
              <a:ext uri="{FF2B5EF4-FFF2-40B4-BE49-F238E27FC236}">
                <a16:creationId xmlns:a16="http://schemas.microsoft.com/office/drawing/2014/main" id="{3939BFF6-B8F3-0248-92C0-F2ECA4900A81}"/>
              </a:ext>
            </a:extLst>
          </p:cNvPr>
          <p:cNvSpPr/>
          <p:nvPr/>
        </p:nvSpPr>
        <p:spPr>
          <a:xfrm>
            <a:off x="3215602" y="7830973"/>
            <a:ext cx="1729105" cy="542925"/>
          </a:xfrm>
          <a:custGeom>
            <a:avLst/>
            <a:gdLst/>
            <a:ahLst/>
            <a:cxnLst/>
            <a:rect l="l" t="t" r="r" b="b"/>
            <a:pathLst>
              <a:path w="1729104" h="542925">
                <a:moveTo>
                  <a:pt x="1656676" y="0"/>
                </a:moveTo>
                <a:lnTo>
                  <a:pt x="71907" y="0"/>
                </a:ln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656676" y="542912"/>
                </a:lnTo>
                <a:lnTo>
                  <a:pt x="1684666" y="537259"/>
                </a:lnTo>
                <a:lnTo>
                  <a:pt x="1707522" y="521844"/>
                </a:lnTo>
                <a:lnTo>
                  <a:pt x="1722933" y="498983"/>
                </a:lnTo>
                <a:lnTo>
                  <a:pt x="1728584" y="470992"/>
                </a:lnTo>
                <a:lnTo>
                  <a:pt x="1728584" y="71907"/>
                </a:lnTo>
                <a:lnTo>
                  <a:pt x="1722933" y="43917"/>
                </a:lnTo>
                <a:lnTo>
                  <a:pt x="1707522" y="21061"/>
                </a:lnTo>
                <a:lnTo>
                  <a:pt x="1684666" y="5650"/>
                </a:lnTo>
                <a:lnTo>
                  <a:pt x="1656676" y="0"/>
                </a:lnTo>
                <a:close/>
              </a:path>
            </a:pathLst>
          </a:custGeom>
          <a:solidFill>
            <a:srgbClr val="CEE6C1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9" name="object 118">
            <a:extLst>
              <a:ext uri="{FF2B5EF4-FFF2-40B4-BE49-F238E27FC236}">
                <a16:creationId xmlns:a16="http://schemas.microsoft.com/office/drawing/2014/main" id="{C7D4DE2B-D6AC-A34D-9E6E-D9F37382BC00}"/>
              </a:ext>
            </a:extLst>
          </p:cNvPr>
          <p:cNvSpPr/>
          <p:nvPr/>
        </p:nvSpPr>
        <p:spPr>
          <a:xfrm>
            <a:off x="3215602" y="7830973"/>
            <a:ext cx="1729105" cy="542925"/>
          </a:xfrm>
          <a:custGeom>
            <a:avLst/>
            <a:gdLst/>
            <a:ahLst/>
            <a:cxnLst/>
            <a:rect l="l" t="t" r="r" b="b"/>
            <a:pathLst>
              <a:path w="1729104" h="542925">
                <a:moveTo>
                  <a:pt x="71907" y="0"/>
                </a:move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656676" y="542912"/>
                </a:lnTo>
                <a:lnTo>
                  <a:pt x="1684666" y="537259"/>
                </a:lnTo>
                <a:lnTo>
                  <a:pt x="1707522" y="521844"/>
                </a:lnTo>
                <a:lnTo>
                  <a:pt x="1722933" y="498983"/>
                </a:lnTo>
                <a:lnTo>
                  <a:pt x="1728584" y="470992"/>
                </a:lnTo>
                <a:lnTo>
                  <a:pt x="1728584" y="71907"/>
                </a:lnTo>
                <a:lnTo>
                  <a:pt x="1722933" y="43917"/>
                </a:lnTo>
                <a:lnTo>
                  <a:pt x="1707522" y="21061"/>
                </a:lnTo>
                <a:lnTo>
                  <a:pt x="1684666" y="5650"/>
                </a:lnTo>
                <a:lnTo>
                  <a:pt x="1656676" y="0"/>
                </a:lnTo>
                <a:lnTo>
                  <a:pt x="71907" y="0"/>
                </a:lnTo>
                <a:close/>
              </a:path>
            </a:pathLst>
          </a:custGeom>
          <a:ln w="12585">
            <a:noFill/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0" name="object 119">
            <a:extLst>
              <a:ext uri="{FF2B5EF4-FFF2-40B4-BE49-F238E27FC236}">
                <a16:creationId xmlns:a16="http://schemas.microsoft.com/office/drawing/2014/main" id="{F1517522-B9BE-3744-ADB2-8BFF55BAF049}"/>
              </a:ext>
            </a:extLst>
          </p:cNvPr>
          <p:cNvSpPr/>
          <p:nvPr/>
        </p:nvSpPr>
        <p:spPr>
          <a:xfrm>
            <a:off x="5183449" y="7830973"/>
            <a:ext cx="1580515" cy="542925"/>
          </a:xfrm>
          <a:custGeom>
            <a:avLst/>
            <a:gdLst/>
            <a:ahLst/>
            <a:cxnLst/>
            <a:rect l="l" t="t" r="r" b="b"/>
            <a:pathLst>
              <a:path w="1580515" h="542925">
                <a:moveTo>
                  <a:pt x="1508353" y="0"/>
                </a:moveTo>
                <a:lnTo>
                  <a:pt x="71907" y="0"/>
                </a:ln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508353" y="542912"/>
                </a:lnTo>
                <a:lnTo>
                  <a:pt x="1536343" y="537259"/>
                </a:lnTo>
                <a:lnTo>
                  <a:pt x="1559199" y="521844"/>
                </a:lnTo>
                <a:lnTo>
                  <a:pt x="1574610" y="498983"/>
                </a:lnTo>
                <a:lnTo>
                  <a:pt x="1580261" y="470992"/>
                </a:lnTo>
                <a:lnTo>
                  <a:pt x="1580261" y="71907"/>
                </a:lnTo>
                <a:lnTo>
                  <a:pt x="1574610" y="43917"/>
                </a:lnTo>
                <a:lnTo>
                  <a:pt x="1559199" y="21061"/>
                </a:lnTo>
                <a:lnTo>
                  <a:pt x="1536343" y="5650"/>
                </a:lnTo>
                <a:lnTo>
                  <a:pt x="1508353" y="0"/>
                </a:lnTo>
                <a:close/>
              </a:path>
            </a:pathLst>
          </a:custGeom>
          <a:solidFill>
            <a:srgbClr val="FDD1B0"/>
          </a:solidFill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1" name="object 120">
            <a:extLst>
              <a:ext uri="{FF2B5EF4-FFF2-40B4-BE49-F238E27FC236}">
                <a16:creationId xmlns:a16="http://schemas.microsoft.com/office/drawing/2014/main" id="{9A37C4FF-AE95-7247-AC05-704648469CE7}"/>
              </a:ext>
            </a:extLst>
          </p:cNvPr>
          <p:cNvSpPr/>
          <p:nvPr/>
        </p:nvSpPr>
        <p:spPr>
          <a:xfrm>
            <a:off x="5183449" y="7830973"/>
            <a:ext cx="1580515" cy="542925"/>
          </a:xfrm>
          <a:custGeom>
            <a:avLst/>
            <a:gdLst/>
            <a:ahLst/>
            <a:cxnLst/>
            <a:rect l="l" t="t" r="r" b="b"/>
            <a:pathLst>
              <a:path w="1580515" h="542925">
                <a:moveTo>
                  <a:pt x="71907" y="0"/>
                </a:moveTo>
                <a:lnTo>
                  <a:pt x="43917" y="5650"/>
                </a:lnTo>
                <a:lnTo>
                  <a:pt x="21061" y="21061"/>
                </a:lnTo>
                <a:lnTo>
                  <a:pt x="5650" y="43917"/>
                </a:lnTo>
                <a:lnTo>
                  <a:pt x="0" y="71907"/>
                </a:lnTo>
                <a:lnTo>
                  <a:pt x="0" y="470992"/>
                </a:lnTo>
                <a:lnTo>
                  <a:pt x="5650" y="498983"/>
                </a:lnTo>
                <a:lnTo>
                  <a:pt x="21061" y="521844"/>
                </a:lnTo>
                <a:lnTo>
                  <a:pt x="43917" y="537259"/>
                </a:lnTo>
                <a:lnTo>
                  <a:pt x="71907" y="542912"/>
                </a:lnTo>
                <a:lnTo>
                  <a:pt x="1508353" y="542912"/>
                </a:lnTo>
                <a:lnTo>
                  <a:pt x="1536343" y="537259"/>
                </a:lnTo>
                <a:lnTo>
                  <a:pt x="1559199" y="521844"/>
                </a:lnTo>
                <a:lnTo>
                  <a:pt x="1574610" y="498983"/>
                </a:lnTo>
                <a:lnTo>
                  <a:pt x="1580261" y="470992"/>
                </a:lnTo>
                <a:lnTo>
                  <a:pt x="1580261" y="71907"/>
                </a:lnTo>
                <a:lnTo>
                  <a:pt x="1574610" y="43917"/>
                </a:lnTo>
                <a:lnTo>
                  <a:pt x="1559199" y="21061"/>
                </a:lnTo>
                <a:lnTo>
                  <a:pt x="1536343" y="5650"/>
                </a:lnTo>
                <a:lnTo>
                  <a:pt x="1508353" y="0"/>
                </a:lnTo>
                <a:lnTo>
                  <a:pt x="71907" y="0"/>
                </a:lnTo>
                <a:close/>
              </a:path>
            </a:pathLst>
          </a:custGeom>
          <a:ln w="12585">
            <a:noFill/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5" name="object 129">
            <a:extLst>
              <a:ext uri="{FF2B5EF4-FFF2-40B4-BE49-F238E27FC236}">
                <a16:creationId xmlns:a16="http://schemas.microsoft.com/office/drawing/2014/main" id="{DCA4719C-DBC6-F741-8BE7-87FCD939A2F1}"/>
              </a:ext>
            </a:extLst>
          </p:cNvPr>
          <p:cNvSpPr txBox="1"/>
          <p:nvPr/>
        </p:nvSpPr>
        <p:spPr>
          <a:xfrm>
            <a:off x="755457" y="4043453"/>
            <a:ext cx="5757060" cy="301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spcBef>
                <a:spcPts val="90"/>
              </a:spcBef>
              <a:buClr>
                <a:srgbClr val="E28F26"/>
              </a:buClr>
              <a:buSzPct val="90909"/>
              <a:tabLst>
                <a:tab pos="144780" algn="l"/>
              </a:tabLst>
            </a:pPr>
            <a:r>
              <a:rPr lang="en-US" altLang="ja-JP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45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保険料については、税務上、経費として損金算入されるため、保険方式補償充実タイプは積立方式併用　</a:t>
            </a:r>
            <a:endParaRPr lang="en-US" altLang="ja-JP" sz="900" spc="45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R="5080">
              <a:spcBef>
                <a:spcPts val="90"/>
              </a:spcBef>
              <a:buClr>
                <a:srgbClr val="E28F26"/>
              </a:buClr>
              <a:buSzPct val="90909"/>
              <a:tabLst>
                <a:tab pos="144780" algn="l"/>
              </a:tabLst>
            </a:pPr>
            <a:r>
              <a:rPr lang="ja-JP" altLang="en-US" sz="900" spc="45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　タイプより所得税・法人税が軽減できます。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E0366FEF-1C03-1646-981D-90995A07D8EA}"/>
              </a:ext>
            </a:extLst>
          </p:cNvPr>
          <p:cNvSpPr txBox="1"/>
          <p:nvPr/>
        </p:nvSpPr>
        <p:spPr>
          <a:xfrm>
            <a:off x="477587" y="7987687"/>
            <a:ext cx="1103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加入申請</a:t>
            </a:r>
            <a:endParaRPr kumimoji="1" lang="ja-JP" altLang="en-US" sz="12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70567C9A-BA31-8E43-9065-A80A3B1D0B45}"/>
              </a:ext>
            </a:extLst>
          </p:cNvPr>
          <p:cNvSpPr txBox="1"/>
          <p:nvPr/>
        </p:nvSpPr>
        <p:spPr>
          <a:xfrm>
            <a:off x="3481179" y="7987687"/>
            <a:ext cx="1103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231F20"/>
                </a:solidFill>
                <a:latin typeface="UDShinGoPro-Light"/>
                <a:ea typeface="Meiryo" panose="020B0604030504040204" pitchFamily="34" charset="-128"/>
                <a:cs typeface="A-OTF UD Shin Go Pro"/>
              </a:rPr>
              <a:t>保険期間</a:t>
            </a:r>
            <a:endParaRPr lang="en-US" altLang="ja-JP" sz="1200" dirty="0">
              <a:solidFill>
                <a:srgbClr val="231F20"/>
              </a:solidFill>
              <a:latin typeface="UDShinGoPro-Light"/>
              <a:ea typeface="Meiryo" panose="020B0604030504040204" pitchFamily="34" charset="-128"/>
              <a:cs typeface="A-OTF UD Shin Go Pro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3EF470D6-ECAC-B64F-8733-1434CA0EBC2C}"/>
              </a:ext>
            </a:extLst>
          </p:cNvPr>
          <p:cNvSpPr txBox="1"/>
          <p:nvPr/>
        </p:nvSpPr>
        <p:spPr>
          <a:xfrm>
            <a:off x="5186324" y="7898439"/>
            <a:ext cx="1580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保険金・特約補塡金の請求・支払</a:t>
            </a:r>
            <a:endParaRPr kumimoji="1" lang="ja-JP" altLang="en-US" sz="1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8" name="タイトル 1">
            <a:extLst>
              <a:ext uri="{FF2B5EF4-FFF2-40B4-BE49-F238E27FC236}">
                <a16:creationId xmlns:a16="http://schemas.microsoft.com/office/drawing/2014/main" id="{BA105D70-F35A-41D4-999C-C232DC38A51B}"/>
              </a:ext>
            </a:extLst>
          </p:cNvPr>
          <p:cNvSpPr txBox="1">
            <a:spLocks/>
          </p:cNvSpPr>
          <p:nvPr/>
        </p:nvSpPr>
        <p:spPr>
          <a:xfrm>
            <a:off x="244854" y="8925779"/>
            <a:ext cx="4339492" cy="4830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ja-JP" altLang="en-US" sz="11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詳しい内容については、</a:t>
            </a:r>
            <a:endParaRPr lang="en-US" altLang="ja-JP" sz="1100" b="1" dirty="0">
              <a:ln w="0"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お近くの農業共済組合へお問い合わせください。</a:t>
            </a: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A72BECA6-52C1-4EB0-AFBB-33B804B1E761}"/>
              </a:ext>
            </a:extLst>
          </p:cNvPr>
          <p:cNvSpPr txBox="1"/>
          <p:nvPr/>
        </p:nvSpPr>
        <p:spPr>
          <a:xfrm>
            <a:off x="6137205" y="10075337"/>
            <a:ext cx="1181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2025.1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２）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96" name="グループ化 4">
            <a:extLst>
              <a:ext uri="{FF2B5EF4-FFF2-40B4-BE49-F238E27FC236}">
                <a16:creationId xmlns:a16="http://schemas.microsoft.com/office/drawing/2014/main" id="{1925746B-4BCA-48FD-8B88-2F7403B2357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45791" y="8997738"/>
            <a:ext cx="1953522" cy="689334"/>
            <a:chOff x="5189538" y="9275415"/>
            <a:chExt cx="1514111" cy="534239"/>
          </a:xfrm>
        </p:grpSpPr>
        <p:sp>
          <p:nvSpPr>
            <p:cNvPr id="97" name="テキスト ボックス 18">
              <a:extLst>
                <a:ext uri="{FF2B5EF4-FFF2-40B4-BE49-F238E27FC236}">
                  <a16:creationId xmlns:a16="http://schemas.microsoft.com/office/drawing/2014/main" id="{2CDDB52E-AF47-4BD8-BEC8-A368AAD9BC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3038" y="9275415"/>
              <a:ext cx="799179" cy="2027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43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3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100" dirty="0">
                  <a:solidFill>
                    <a:srgbClr val="000000"/>
                  </a:solidFill>
                  <a:latin typeface="Arial" charset="0"/>
                </a:rPr>
                <a:t>収入保険</a:t>
              </a:r>
              <a:endParaRPr lang="en-US" altLang="ja-JP" sz="11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8" name="テキスト ボックス 23">
              <a:extLst>
                <a:ext uri="{FF2B5EF4-FFF2-40B4-BE49-F238E27FC236}">
                  <a16:creationId xmlns:a16="http://schemas.microsoft.com/office/drawing/2014/main" id="{031410BF-7409-47D7-8941-D755F78EB6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8996" y="9275415"/>
              <a:ext cx="428625" cy="192686"/>
            </a:xfrm>
            <a:prstGeom prst="rect">
              <a:avLst/>
            </a:prstGeom>
            <a:solidFill>
              <a:schemeClr val="bg2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43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3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100" dirty="0">
                  <a:solidFill>
                    <a:srgbClr val="000000"/>
                  </a:solidFill>
                  <a:latin typeface="Arial" charset="0"/>
                </a:rPr>
                <a:t>検索</a:t>
              </a:r>
              <a:endParaRPr lang="en-US" altLang="ja-JP" sz="11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9" name="テキスト ボックス 24">
              <a:extLst>
                <a:ext uri="{FF2B5EF4-FFF2-40B4-BE49-F238E27FC236}">
                  <a16:creationId xmlns:a16="http://schemas.microsoft.com/office/drawing/2014/main" id="{9C1E3B2B-4679-42B9-AFC8-5BC1F914E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9538" y="9475713"/>
              <a:ext cx="1514111" cy="333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43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3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7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800" dirty="0">
                  <a:solidFill>
                    <a:srgbClr val="000000"/>
                  </a:solidFill>
                  <a:latin typeface="Arial" charset="0"/>
                </a:rPr>
                <a:t>Web</a:t>
              </a:r>
              <a:r>
                <a:rPr lang="ja-JP" altLang="en-US" sz="800" dirty="0">
                  <a:solidFill>
                    <a:srgbClr val="000000"/>
                  </a:solidFill>
                  <a:latin typeface="Arial" charset="0"/>
                </a:rPr>
                <a:t>サイトでは様々な情報を公開中！</a:t>
              </a:r>
              <a:endParaRPr lang="en-US" altLang="ja-JP" sz="800" dirty="0">
                <a:solidFill>
                  <a:srgbClr val="000000"/>
                </a:solidFill>
                <a:latin typeface="Arial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700" dirty="0">
                  <a:latin typeface="Arial" panose="020B0604020202020204" pitchFamily="34" charset="0"/>
                  <a:ea typeface="HG丸ｺﾞｼｯｸM-PRO" panose="020F0600000000000000" pitchFamily="50" charset="-128"/>
                  <a:cs typeface="Arial" panose="020B0604020202020204" pitchFamily="34" charset="0"/>
                </a:rPr>
                <a:t>https://www.maff.go.jp/j/keiei/nogyohoken/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700" dirty="0">
                  <a:solidFill>
                    <a:prstClr val="black"/>
                  </a:solidFill>
                  <a:latin typeface="Arial" panose="020B0604020202020204" pitchFamily="34" charset="0"/>
                  <a:ea typeface="HG丸ｺﾞｼｯｸM-PRO" panose="020F0600000000000000" pitchFamily="50" charset="-128"/>
                  <a:cs typeface="Arial" panose="020B0604020202020204" pitchFamily="34" charset="0"/>
                </a:rPr>
                <a:t>syunyuhoken/index.html</a:t>
              </a:r>
              <a:endParaRPr lang="en-US" altLang="ja-JP" sz="7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0" name="図 89">
            <a:extLst>
              <a:ext uri="{FF2B5EF4-FFF2-40B4-BE49-F238E27FC236}">
                <a16:creationId xmlns:a16="http://schemas.microsoft.com/office/drawing/2014/main" id="{95A5537D-94D2-47CE-BE87-C78C03080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042" y="8955674"/>
            <a:ext cx="731398" cy="731398"/>
          </a:xfrm>
          <a:prstGeom prst="rect">
            <a:avLst/>
          </a:prstGeom>
        </p:spPr>
      </p:pic>
      <p:sp>
        <p:nvSpPr>
          <p:cNvPr id="106" name="object 128">
            <a:extLst>
              <a:ext uri="{FF2B5EF4-FFF2-40B4-BE49-F238E27FC236}">
                <a16:creationId xmlns:a16="http://schemas.microsoft.com/office/drawing/2014/main" id="{338F4431-58F6-4594-9D14-F340A67BA760}"/>
              </a:ext>
            </a:extLst>
          </p:cNvPr>
          <p:cNvSpPr/>
          <p:nvPr/>
        </p:nvSpPr>
        <p:spPr>
          <a:xfrm>
            <a:off x="291231" y="4583495"/>
            <a:ext cx="6649115" cy="1705115"/>
          </a:xfrm>
          <a:custGeom>
            <a:avLst/>
            <a:gdLst/>
            <a:ahLst/>
            <a:cxnLst/>
            <a:rect l="l" t="t" r="r" b="b"/>
            <a:pathLst>
              <a:path w="6600190" h="4606290">
                <a:moveTo>
                  <a:pt x="0" y="4606201"/>
                </a:moveTo>
                <a:lnTo>
                  <a:pt x="6599707" y="4606201"/>
                </a:lnTo>
                <a:lnTo>
                  <a:pt x="6599707" y="0"/>
                </a:lnTo>
                <a:lnTo>
                  <a:pt x="0" y="0"/>
                </a:lnTo>
                <a:lnTo>
                  <a:pt x="0" y="4606201"/>
                </a:lnTo>
                <a:close/>
              </a:path>
            </a:pathLst>
          </a:custGeom>
          <a:ln w="17995">
            <a:solidFill>
              <a:srgbClr val="E28F26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7" name="object 127">
            <a:extLst>
              <a:ext uri="{FF2B5EF4-FFF2-40B4-BE49-F238E27FC236}">
                <a16:creationId xmlns:a16="http://schemas.microsoft.com/office/drawing/2014/main" id="{007CBB87-90EA-4615-9A69-F671A05EF3E3}"/>
              </a:ext>
            </a:extLst>
          </p:cNvPr>
          <p:cNvSpPr txBox="1"/>
          <p:nvPr/>
        </p:nvSpPr>
        <p:spPr>
          <a:xfrm>
            <a:off x="291619" y="4595159"/>
            <a:ext cx="3956685" cy="183384"/>
          </a:xfrm>
          <a:prstGeom prst="rect">
            <a:avLst/>
          </a:prstGeom>
          <a:solidFill>
            <a:srgbClr val="E28F26"/>
          </a:solidFill>
        </p:spPr>
        <p:txBody>
          <a:bodyPr vert="horz" wrap="square" lIns="0" tIns="1397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3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付加保険料（事務費）を安くすることができます！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2E308F6-3FF3-454B-8224-F183EBF74397}"/>
              </a:ext>
            </a:extLst>
          </p:cNvPr>
          <p:cNvSpPr/>
          <p:nvPr/>
        </p:nvSpPr>
        <p:spPr>
          <a:xfrm>
            <a:off x="3157436" y="8383616"/>
            <a:ext cx="19063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つなぎ融資</a:t>
            </a:r>
            <a:r>
              <a:rPr lang="en-US" altLang="ja-JP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en-US" altLang="ja-JP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保険期間中に災害等により資金が</a:t>
            </a:r>
            <a:endParaRPr lang="en-US" altLang="ja-JP" sz="75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必要な場合は、つなぎ融資（無利子）　　　　</a:t>
            </a:r>
          </a:p>
          <a:p>
            <a:r>
              <a:rPr lang="ja-JP" altLang="en-US" sz="7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を受けることができます。</a:t>
            </a:r>
          </a:p>
        </p:txBody>
      </p:sp>
      <p:sp>
        <p:nvSpPr>
          <p:cNvPr id="101" name="object 129">
            <a:extLst>
              <a:ext uri="{FF2B5EF4-FFF2-40B4-BE49-F238E27FC236}">
                <a16:creationId xmlns:a16="http://schemas.microsoft.com/office/drawing/2014/main" id="{27B16CE9-12C3-4557-8330-20A058179FEB}"/>
              </a:ext>
            </a:extLst>
          </p:cNvPr>
          <p:cNvSpPr txBox="1"/>
          <p:nvPr/>
        </p:nvSpPr>
        <p:spPr>
          <a:xfrm>
            <a:off x="907073" y="5951788"/>
            <a:ext cx="5418648" cy="3013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spcBef>
                <a:spcPts val="90"/>
              </a:spcBef>
              <a:buClr>
                <a:srgbClr val="E28F26"/>
              </a:buClr>
              <a:buSzPct val="90909"/>
              <a:tabLst>
                <a:tab pos="144780" algn="l"/>
              </a:tabLst>
            </a:pPr>
            <a:r>
              <a:rPr lang="en-US" altLang="ja-JP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インターネット申請のみの場合：新規加入者は</a:t>
            </a:r>
            <a:r>
              <a:rPr lang="en-US" altLang="ja-JP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4,500</a:t>
            </a:r>
            <a:r>
              <a:rPr lang="ja-JP" altLang="en-US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円割引、継続加入者は</a:t>
            </a:r>
            <a:r>
              <a:rPr lang="en-US" altLang="ja-JP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2,200</a:t>
            </a:r>
            <a:r>
              <a:rPr lang="ja-JP" altLang="en-US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円割引</a:t>
            </a:r>
            <a:endParaRPr lang="en-US" altLang="ja-JP" sz="900" spc="45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R="5080">
              <a:spcBef>
                <a:spcPts val="90"/>
              </a:spcBef>
              <a:buClr>
                <a:srgbClr val="E28F26"/>
              </a:buClr>
              <a:buSzPct val="90909"/>
              <a:tabLst>
                <a:tab pos="144780" algn="l"/>
              </a:tabLst>
            </a:pPr>
            <a:r>
              <a:rPr lang="ja-JP" altLang="en-US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　自動継続特約のみの場合　　　：新規加入者、継続加入者ともに</a:t>
            </a:r>
            <a:r>
              <a:rPr lang="en-US" altLang="ja-JP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1,000</a:t>
            </a:r>
            <a:r>
              <a:rPr lang="ja-JP" altLang="en-US" sz="9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円割引</a:t>
            </a:r>
            <a:endParaRPr lang="en-US" altLang="ja-JP" sz="900" spc="45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E5A0E93-B862-AB4E-FA52-C7C9A6D96F16}"/>
              </a:ext>
            </a:extLst>
          </p:cNvPr>
          <p:cNvGrpSpPr/>
          <p:nvPr/>
        </p:nvGrpSpPr>
        <p:grpSpPr>
          <a:xfrm>
            <a:off x="286224" y="245796"/>
            <a:ext cx="6627471" cy="417744"/>
            <a:chOff x="286224" y="4753557"/>
            <a:chExt cx="6627471" cy="417744"/>
          </a:xfrm>
        </p:grpSpPr>
        <p:sp>
          <p:nvSpPr>
            <p:cNvPr id="8" name="object 15">
              <a:extLst>
                <a:ext uri="{FF2B5EF4-FFF2-40B4-BE49-F238E27FC236}">
                  <a16:creationId xmlns:a16="http://schemas.microsoft.com/office/drawing/2014/main" id="{C499EF5D-B805-EC12-9229-61ECBED9F601}"/>
                </a:ext>
              </a:extLst>
            </p:cNvPr>
            <p:cNvSpPr/>
            <p:nvPr/>
          </p:nvSpPr>
          <p:spPr>
            <a:xfrm>
              <a:off x="286224" y="4814204"/>
              <a:ext cx="6623050" cy="284352"/>
            </a:xfrm>
            <a:custGeom>
              <a:avLst/>
              <a:gdLst/>
              <a:ahLst/>
              <a:cxnLst/>
              <a:rect l="l" t="t" r="r" b="b"/>
              <a:pathLst>
                <a:path w="6623050" h="405129">
                  <a:moveTo>
                    <a:pt x="0" y="405002"/>
                  </a:moveTo>
                  <a:lnTo>
                    <a:pt x="6622846" y="405002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405002"/>
                  </a:lnTo>
                  <a:close/>
                </a:path>
              </a:pathLst>
            </a:custGeom>
            <a:solidFill>
              <a:srgbClr val="F8E3CA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9" name="object 16">
              <a:extLst>
                <a:ext uri="{FF2B5EF4-FFF2-40B4-BE49-F238E27FC236}">
                  <a16:creationId xmlns:a16="http://schemas.microsoft.com/office/drawing/2014/main" id="{13B473BF-7A58-0DED-25CA-1FA9D580EAE5}"/>
                </a:ext>
              </a:extLst>
            </p:cNvPr>
            <p:cNvSpPr/>
            <p:nvPr/>
          </p:nvSpPr>
          <p:spPr>
            <a:xfrm>
              <a:off x="290645" y="5152886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0" name="object 17">
              <a:extLst>
                <a:ext uri="{FF2B5EF4-FFF2-40B4-BE49-F238E27FC236}">
                  <a16:creationId xmlns:a16="http://schemas.microsoft.com/office/drawing/2014/main" id="{49C5D860-806D-89D3-37F7-575782B8252A}"/>
                </a:ext>
              </a:extLst>
            </p:cNvPr>
            <p:cNvSpPr/>
            <p:nvPr/>
          </p:nvSpPr>
          <p:spPr>
            <a:xfrm>
              <a:off x="286231" y="5123621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6622846" y="0"/>
                  </a:moveTo>
                  <a:lnTo>
                    <a:pt x="0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1" name="object 18">
              <a:extLst>
                <a:ext uri="{FF2B5EF4-FFF2-40B4-BE49-F238E27FC236}">
                  <a16:creationId xmlns:a16="http://schemas.microsoft.com/office/drawing/2014/main" id="{8A428A8D-BABB-695E-FB4B-92F90FDC6EAC}"/>
                </a:ext>
              </a:extLst>
            </p:cNvPr>
            <p:cNvSpPr/>
            <p:nvPr/>
          </p:nvSpPr>
          <p:spPr>
            <a:xfrm>
              <a:off x="286228" y="4753557"/>
              <a:ext cx="6623050" cy="18415"/>
            </a:xfrm>
            <a:custGeom>
              <a:avLst/>
              <a:gdLst/>
              <a:ahLst/>
              <a:cxnLst/>
              <a:rect l="l" t="t" r="r" b="b"/>
              <a:pathLst>
                <a:path w="6623050" h="18414">
                  <a:moveTo>
                    <a:pt x="0" y="17995"/>
                  </a:moveTo>
                  <a:lnTo>
                    <a:pt x="6622846" y="17995"/>
                  </a:lnTo>
                  <a:lnTo>
                    <a:pt x="6622846" y="0"/>
                  </a:lnTo>
                  <a:lnTo>
                    <a:pt x="0" y="0"/>
                  </a:lnTo>
                  <a:lnTo>
                    <a:pt x="0" y="17995"/>
                  </a:lnTo>
                  <a:close/>
                </a:path>
              </a:pathLst>
            </a:custGeom>
            <a:solidFill>
              <a:srgbClr val="E28F26"/>
            </a:solidFill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2" name="object 19">
              <a:extLst>
                <a:ext uri="{FF2B5EF4-FFF2-40B4-BE49-F238E27FC236}">
                  <a16:creationId xmlns:a16="http://schemas.microsoft.com/office/drawing/2014/main" id="{C933CF2B-4706-54E3-FDCF-11E87070C9C6}"/>
                </a:ext>
              </a:extLst>
            </p:cNvPr>
            <p:cNvSpPr/>
            <p:nvPr/>
          </p:nvSpPr>
          <p:spPr>
            <a:xfrm>
              <a:off x="286228" y="4795257"/>
              <a:ext cx="6623050" cy="0"/>
            </a:xfrm>
            <a:custGeom>
              <a:avLst/>
              <a:gdLst/>
              <a:ahLst/>
              <a:cxnLst/>
              <a:rect l="l" t="t" r="r" b="b"/>
              <a:pathLst>
                <a:path w="6623050">
                  <a:moveTo>
                    <a:pt x="0" y="0"/>
                  </a:moveTo>
                  <a:lnTo>
                    <a:pt x="6622846" y="0"/>
                  </a:lnTo>
                </a:path>
              </a:pathLst>
            </a:custGeom>
            <a:ln w="6007">
              <a:solidFill>
                <a:srgbClr val="E28F26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3" name="object 21">
            <a:extLst>
              <a:ext uri="{FF2B5EF4-FFF2-40B4-BE49-F238E27FC236}">
                <a16:creationId xmlns:a16="http://schemas.microsoft.com/office/drawing/2014/main" id="{4AAB2621-32C3-FC6C-4790-151FE8224CD3}"/>
              </a:ext>
            </a:extLst>
          </p:cNvPr>
          <p:cNvSpPr txBox="1"/>
          <p:nvPr/>
        </p:nvSpPr>
        <p:spPr>
          <a:xfrm>
            <a:off x="298835" y="363152"/>
            <a:ext cx="2677942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（</a:t>
            </a:r>
            <a:r>
              <a:rPr lang="ja-JP" altLang="en-US" sz="145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４</a:t>
            </a:r>
            <a:r>
              <a:rPr sz="1450" b="1" spc="-2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）</a:t>
            </a:r>
            <a:r>
              <a:rPr lang="ja-JP" altLang="en-US" sz="1450" b="1" spc="3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保険料、積立金等</a:t>
            </a:r>
            <a:endParaRPr sz="1450" b="1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19" name="object 24">
            <a:extLst>
              <a:ext uri="{FF2B5EF4-FFF2-40B4-BE49-F238E27FC236}">
                <a16:creationId xmlns:a16="http://schemas.microsoft.com/office/drawing/2014/main" id="{2598B136-B027-8ACF-A201-D89B3D81A9B1}"/>
              </a:ext>
            </a:extLst>
          </p:cNvPr>
          <p:cNvSpPr txBox="1"/>
          <p:nvPr/>
        </p:nvSpPr>
        <p:spPr>
          <a:xfrm>
            <a:off x="261083" y="701051"/>
            <a:ext cx="6709409" cy="130798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6845" indent="-144780">
              <a:lnSpc>
                <a:spcPct val="100000"/>
              </a:lnSpc>
              <a:spcBef>
                <a:spcPts val="750"/>
              </a:spcBef>
              <a:buClr>
                <a:srgbClr val="E28F26"/>
              </a:buClr>
              <a:buSzPct val="90909"/>
              <a:buChar char="●"/>
              <a:tabLst>
                <a:tab pos="157480" algn="l"/>
              </a:tabLst>
            </a:pP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農業者は、</a:t>
            </a:r>
            <a:r>
              <a:rPr sz="1100" b="1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Medium"/>
              </a:rPr>
              <a:t>保険料、積立金等</a:t>
            </a: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を支払って加入します</a:t>
            </a:r>
            <a:r>
              <a:rPr sz="1100" spc="-96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。</a:t>
            </a:r>
            <a:r>
              <a:rPr sz="1100" spc="3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（任意加入）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5080" indent="-117475">
              <a:spcBef>
                <a:spcPts val="265"/>
              </a:spcBef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保険料</a:t>
            </a:r>
            <a:r>
              <a:rPr lang="ja-JP" altLang="en-US"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には、</a:t>
            </a:r>
            <a:r>
              <a:rPr lang="en-US" altLang="ja-JP"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50</a:t>
            </a:r>
            <a:r>
              <a:rPr lang="ja-JP" altLang="en-US"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％の国庫補助があります。保険料は掛捨てになります。</a:t>
            </a:r>
            <a:r>
              <a:rPr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保険料率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は、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新規加入（補償限度</a:t>
            </a:r>
            <a:r>
              <a:rPr lang="en-US" altLang="ja-JP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80%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）の場合、</a:t>
            </a:r>
            <a:r>
              <a:rPr lang="en-US" altLang="ja-JP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1.498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％（国庫補助後）で、</a:t>
            </a:r>
            <a:r>
              <a:rPr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自動車保険と同様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に</a:t>
            </a:r>
            <a:r>
              <a:rPr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、</a:t>
            </a:r>
            <a:r>
              <a:rPr lang="ja-JP" altLang="en-US" sz="900" spc="2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保険金の受取実績に応じて、毎年、適用される保険料率が変動します。</a:t>
            </a:r>
            <a:endParaRPr sz="800" u="sng" strike="sngStrike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※積立金には、</a:t>
            </a:r>
            <a:r>
              <a:rPr sz="900" spc="1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75％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の国庫補助があります。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積立金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自身の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お金であり、補塡に使われない限り、翌年に持ち越されます。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64769" indent="-117475">
              <a:lnSpc>
                <a:spcPct val="118100"/>
              </a:lnSpc>
            </a:pPr>
            <a:r>
              <a:rPr lang="en-US" altLang="ja-JP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保険料、積立金は分割払（最大９回）や制度資金の活用ができます。</a:t>
            </a:r>
            <a:endParaRPr lang="en-US" altLang="ja-JP" sz="900" spc="2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64769" indent="-117475">
              <a:lnSpc>
                <a:spcPct val="118100"/>
              </a:lnSpc>
            </a:pP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税務上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、保険料及び付加保険</a:t>
            </a:r>
            <a:r>
              <a:rPr sz="900" spc="-37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料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（事務費</a:t>
            </a:r>
            <a:r>
              <a:rPr sz="900" spc="-33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は、必要経</a:t>
            </a:r>
            <a:r>
              <a:rPr sz="900" spc="-37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費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（個人</a:t>
            </a:r>
            <a:r>
              <a:rPr sz="900" spc="-33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又は損</a:t>
            </a:r>
            <a:r>
              <a:rPr sz="900" spc="-37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金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（法人</a:t>
            </a:r>
            <a:r>
              <a:rPr sz="900" spc="-33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）</a:t>
            </a:r>
            <a:r>
              <a:rPr sz="900" spc="20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に計上します</a:t>
            </a:r>
            <a:r>
              <a:rPr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。積立金は、預け金として取り扱います。</a:t>
            </a:r>
            <a:endParaRPr lang="en-US" sz="900" spc="20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  <a:p>
            <a:pPr marL="129539" marR="64769" indent="-117475">
              <a:lnSpc>
                <a:spcPct val="118100"/>
              </a:lnSpc>
            </a:pPr>
            <a:r>
              <a:rPr lang="en-US" altLang="ja-JP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※</a:t>
            </a:r>
            <a:r>
              <a:rPr lang="ja-JP" altLang="en-US" sz="900" spc="2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補償限度額・支払率の選択や補償の下限を設定することにより、保険料を調整することができます。</a:t>
            </a:r>
            <a:endParaRPr sz="900" dirty="0">
              <a:latin typeface="Meiryo" panose="020B0604030504040204" pitchFamily="34" charset="-128"/>
              <a:ea typeface="Meiryo" panose="020B0604030504040204" pitchFamily="34" charset="-128"/>
              <a:cs typeface="UDShinGoPro-Light"/>
            </a:endParaRPr>
          </a:p>
        </p:txBody>
      </p:sp>
      <p:graphicFrame>
        <p:nvGraphicFramePr>
          <p:cNvPr id="21" name="表 21">
            <a:extLst>
              <a:ext uri="{FF2B5EF4-FFF2-40B4-BE49-F238E27FC236}">
                <a16:creationId xmlns:a16="http://schemas.microsoft.com/office/drawing/2014/main" id="{7C8DC468-455B-20B0-40FE-CE81CECE9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850584"/>
              </p:ext>
            </p:extLst>
          </p:nvPr>
        </p:nvGraphicFramePr>
        <p:xfrm>
          <a:off x="798002" y="2472306"/>
          <a:ext cx="5430898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67158">
                  <a:extLst>
                    <a:ext uri="{9D8B030D-6E8A-4147-A177-3AD203B41FA5}">
                      <a16:colId xmlns:a16="http://schemas.microsoft.com/office/drawing/2014/main" val="852049945"/>
                    </a:ext>
                  </a:extLst>
                </a:gridCol>
                <a:gridCol w="956131">
                  <a:extLst>
                    <a:ext uri="{9D8B030D-6E8A-4147-A177-3AD203B41FA5}">
                      <a16:colId xmlns:a16="http://schemas.microsoft.com/office/drawing/2014/main" val="384017276"/>
                    </a:ext>
                  </a:extLst>
                </a:gridCol>
                <a:gridCol w="1747413">
                  <a:extLst>
                    <a:ext uri="{9D8B030D-6E8A-4147-A177-3AD203B41FA5}">
                      <a16:colId xmlns:a16="http://schemas.microsoft.com/office/drawing/2014/main" val="3452025283"/>
                    </a:ext>
                  </a:extLst>
                </a:gridCol>
                <a:gridCol w="860196">
                  <a:extLst>
                    <a:ext uri="{9D8B030D-6E8A-4147-A177-3AD203B41FA5}">
                      <a16:colId xmlns:a16="http://schemas.microsoft.com/office/drawing/2014/main" val="1525329977"/>
                    </a:ext>
                  </a:extLst>
                </a:gridCol>
              </a:tblGrid>
              <a:tr h="36601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積立方式併用タイプ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（保険方式</a:t>
                      </a:r>
                      <a:r>
                        <a:rPr kumimoji="1" lang="en-US" altLang="ja-JP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80%</a:t>
                      </a:r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＋積立方式</a:t>
                      </a:r>
                      <a:r>
                        <a:rPr kumimoji="1" lang="en-US" altLang="ja-JP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10%</a:t>
                      </a:r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、支払率</a:t>
                      </a:r>
                      <a:r>
                        <a:rPr kumimoji="1" lang="en-US" altLang="ja-JP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90%)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199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保険方式補償充実タイプ</a:t>
                      </a:r>
                      <a:endParaRPr kumimoji="1" lang="en-US" altLang="ja-JP" sz="12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7199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（保険方式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90%</a:t>
                      </a:r>
                      <a:r>
                        <a:rPr kumimoji="1" lang="ja-JP" altLang="en-US" sz="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、支払率</a:t>
                      </a:r>
                      <a:r>
                        <a:rPr kumimoji="1" lang="en-US" altLang="ja-JP" sz="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90%)</a:t>
                      </a:r>
                      <a:endParaRPr kumimoji="1" lang="en-US" altLang="ja-JP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808323"/>
                  </a:ext>
                </a:extLst>
              </a:tr>
              <a:tr h="25707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保険料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10.8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保険料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23.0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4737"/>
                  </a:ext>
                </a:extLst>
              </a:tr>
              <a:tr h="25707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積立金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22.5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積立金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365297"/>
                  </a:ext>
                </a:extLst>
              </a:tr>
              <a:tr h="25707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付加保険料（事務費）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2.2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付加保険料（事務費）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2.2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9615963"/>
                  </a:ext>
                </a:extLst>
              </a:tr>
              <a:tr h="25707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35.5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25.2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5199786"/>
                  </a:ext>
                </a:extLst>
              </a:tr>
            </a:tbl>
          </a:graphicData>
        </a:graphic>
      </p:graphicFrame>
      <p:sp>
        <p:nvSpPr>
          <p:cNvPr id="22" name="object 128">
            <a:extLst>
              <a:ext uri="{FF2B5EF4-FFF2-40B4-BE49-F238E27FC236}">
                <a16:creationId xmlns:a16="http://schemas.microsoft.com/office/drawing/2014/main" id="{57BFFAF6-4221-1B9A-1D5E-F7C101501B44}"/>
              </a:ext>
            </a:extLst>
          </p:cNvPr>
          <p:cNvSpPr/>
          <p:nvPr/>
        </p:nvSpPr>
        <p:spPr>
          <a:xfrm>
            <a:off x="297304" y="2123556"/>
            <a:ext cx="6649115" cy="2277102"/>
          </a:xfrm>
          <a:custGeom>
            <a:avLst/>
            <a:gdLst/>
            <a:ahLst/>
            <a:cxnLst/>
            <a:rect l="l" t="t" r="r" b="b"/>
            <a:pathLst>
              <a:path w="6600190" h="4606290">
                <a:moveTo>
                  <a:pt x="0" y="4606201"/>
                </a:moveTo>
                <a:lnTo>
                  <a:pt x="6599707" y="4606201"/>
                </a:lnTo>
                <a:lnTo>
                  <a:pt x="6599707" y="0"/>
                </a:lnTo>
                <a:lnTo>
                  <a:pt x="0" y="0"/>
                </a:lnTo>
                <a:lnTo>
                  <a:pt x="0" y="4606201"/>
                </a:lnTo>
                <a:close/>
              </a:path>
            </a:pathLst>
          </a:custGeom>
          <a:ln w="17995">
            <a:solidFill>
              <a:srgbClr val="E28F26"/>
            </a:solidFill>
          </a:ln>
        </p:spPr>
        <p:txBody>
          <a:bodyPr wrap="square" lIns="0" tIns="0" rIns="0" bIns="0" rtlCol="0"/>
          <a:lstStyle/>
          <a:p>
            <a:endParaRPr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3" name="object 127">
            <a:extLst>
              <a:ext uri="{FF2B5EF4-FFF2-40B4-BE49-F238E27FC236}">
                <a16:creationId xmlns:a16="http://schemas.microsoft.com/office/drawing/2014/main" id="{E4DEE855-4610-1BD1-F4BC-678A1CAAE807}"/>
              </a:ext>
            </a:extLst>
          </p:cNvPr>
          <p:cNvSpPr txBox="1"/>
          <p:nvPr/>
        </p:nvSpPr>
        <p:spPr>
          <a:xfrm>
            <a:off x="298835" y="2131556"/>
            <a:ext cx="4754223" cy="183384"/>
          </a:xfrm>
          <a:prstGeom prst="rect">
            <a:avLst/>
          </a:prstGeom>
          <a:solidFill>
            <a:srgbClr val="E28F26"/>
          </a:solidFill>
        </p:spPr>
        <p:txBody>
          <a:bodyPr vert="horz" wrap="square" lIns="0" tIns="1397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3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基準収入が</a:t>
            </a:r>
            <a:r>
              <a:rPr lang="en-US" altLang="ja-JP" sz="1100" b="1" spc="3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1,000</a:t>
            </a:r>
            <a:r>
              <a:rPr lang="ja-JP" altLang="en-US" sz="1100" b="1" spc="30" dirty="0">
                <a:solidFill>
                  <a:srgbClr val="FFFFFF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DeBold"/>
              </a:rPr>
              <a:t>万円で最大補償の場合に農業者が負担するお金</a:t>
            </a:r>
            <a:endParaRPr sz="1100" dirty="0">
              <a:latin typeface="Meiryo" panose="020B0604030504040204" pitchFamily="34" charset="-128"/>
              <a:ea typeface="Meiryo" panose="020B0604030504040204" pitchFamily="34" charset="-128"/>
              <a:cs typeface="UDShinGoPro-DeBold"/>
            </a:endParaRPr>
          </a:p>
        </p:txBody>
      </p:sp>
      <p:sp>
        <p:nvSpPr>
          <p:cNvPr id="24" name="object 129">
            <a:extLst>
              <a:ext uri="{FF2B5EF4-FFF2-40B4-BE49-F238E27FC236}">
                <a16:creationId xmlns:a16="http://schemas.microsoft.com/office/drawing/2014/main" id="{341F4952-8C59-2437-9DCB-950CA5F21A5C}"/>
              </a:ext>
            </a:extLst>
          </p:cNvPr>
          <p:cNvSpPr txBox="1"/>
          <p:nvPr/>
        </p:nvSpPr>
        <p:spPr>
          <a:xfrm>
            <a:off x="331367" y="4819839"/>
            <a:ext cx="6497125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3510" marR="5080" indent="-144145">
              <a:spcBef>
                <a:spcPts val="90"/>
              </a:spcBef>
              <a:buClr>
                <a:srgbClr val="E28F26"/>
              </a:buClr>
              <a:buSzPct val="90909"/>
              <a:buChar char="●"/>
              <a:tabLst>
                <a:tab pos="144780" algn="l"/>
              </a:tabLst>
            </a:pP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共通申請サービスを通じて</a:t>
            </a:r>
            <a:r>
              <a:rPr lang="ja-JP" altLang="en-US" sz="1100" b="1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インターネット申請</a:t>
            </a: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した方や</a:t>
            </a:r>
            <a:r>
              <a:rPr lang="ja-JP" altLang="en-US" sz="1100" b="1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自動継続特約</a:t>
            </a: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をする方は、</a:t>
            </a:r>
            <a:r>
              <a:rPr lang="ja-JP" altLang="en-US" sz="1100" b="1" spc="45" dirty="0"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付加保険料（事務費）が割引</a:t>
            </a:r>
            <a:r>
              <a:rPr lang="ja-JP" altLang="en-US" sz="1100" spc="45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UDShinGoPro-Light"/>
              </a:rPr>
              <a:t>となります。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F52B0A36-67AD-5142-BEC2-FAB218DE2D36}"/>
              </a:ext>
            </a:extLst>
          </p:cNvPr>
          <p:cNvSpPr txBox="1"/>
          <p:nvPr/>
        </p:nvSpPr>
        <p:spPr>
          <a:xfrm>
            <a:off x="1641842" y="7864249"/>
            <a:ext cx="14823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保険料・積立金・</a:t>
            </a:r>
            <a:endParaRPr lang="en-US" altLang="ja-JP" sz="1000" dirty="0">
              <a:solidFill>
                <a:srgbClr val="231F20"/>
              </a:solidFill>
              <a:latin typeface="Meiryo" panose="020B0604030504040204" pitchFamily="34" charset="-128"/>
              <a:ea typeface="Meiryo" panose="020B0604030504040204" pitchFamily="34" charset="-128"/>
              <a:cs typeface="A-OTF UD Shin Go Pro"/>
            </a:endParaRPr>
          </a:p>
          <a:p>
            <a:pPr algn="ctr"/>
            <a:r>
              <a:rPr lang="ja-JP" altLang="en-US" sz="1000" dirty="0">
                <a:solidFill>
                  <a:srgbClr val="231F20"/>
                </a:solidFill>
                <a:latin typeface="Meiryo" panose="020B0604030504040204" pitchFamily="34" charset="-128"/>
                <a:ea typeface="Meiryo" panose="020B0604030504040204" pitchFamily="34" charset="-128"/>
                <a:cs typeface="A-OTF UD Shin Go Pro"/>
              </a:rPr>
              <a:t>付加保険料（事務費）の納付　　　</a:t>
            </a:r>
            <a:endParaRPr kumimoji="1" lang="ja-JP" altLang="en-US" sz="10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41FA718D-76D9-0449-2301-D82B9A179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542602"/>
              </p:ext>
            </p:extLst>
          </p:nvPr>
        </p:nvGraphicFramePr>
        <p:xfrm>
          <a:off x="815831" y="5167700"/>
          <a:ext cx="5432400" cy="75438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316391">
                  <a:extLst>
                    <a:ext uri="{9D8B030D-6E8A-4147-A177-3AD203B41FA5}">
                      <a16:colId xmlns:a16="http://schemas.microsoft.com/office/drawing/2014/main" val="2680749382"/>
                    </a:ext>
                  </a:extLst>
                </a:gridCol>
                <a:gridCol w="4116009">
                  <a:extLst>
                    <a:ext uri="{9D8B030D-6E8A-4147-A177-3AD203B41FA5}">
                      <a16:colId xmlns:a16="http://schemas.microsoft.com/office/drawing/2014/main" val="3702024460"/>
                    </a:ext>
                  </a:extLst>
                </a:gridCol>
              </a:tblGrid>
              <a:tr h="212458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インターネット申請と自動継続特約を両方利用する場合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6737126"/>
                  </a:ext>
                </a:extLst>
              </a:tr>
              <a:tr h="2124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新規加入者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4,500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円割引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528886"/>
                  </a:ext>
                </a:extLst>
              </a:tr>
              <a:tr h="2124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継続加入者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3,200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円割引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1670852"/>
                  </a:ext>
                </a:extLst>
              </a:tr>
            </a:tbl>
          </a:graphicData>
        </a:graphic>
      </p:graphicFrame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F795C04-8ACC-4155-B9CF-8729F42B490C}"/>
              </a:ext>
            </a:extLst>
          </p:cNvPr>
          <p:cNvSpPr txBox="1"/>
          <p:nvPr/>
        </p:nvSpPr>
        <p:spPr>
          <a:xfrm>
            <a:off x="261083" y="9378017"/>
            <a:ext cx="43394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19007"/>
            <a:r>
              <a:rPr kumimoji="1" lang="zh-TW" altLang="en-US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本所</a:t>
            </a:r>
            <a:r>
              <a:rPr kumimoji="1" lang="en-US" altLang="ja-JP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さいたま</a:t>
            </a:r>
            <a:r>
              <a:rPr kumimoji="1" lang="en-US" altLang="ja-JP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)</a:t>
            </a:r>
            <a:r>
              <a:rPr kumimoji="1" lang="en-US" altLang="zh-TW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:048-645-214</a:t>
            </a:r>
            <a:r>
              <a:rPr kumimoji="1" lang="en-US" altLang="ja-JP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5</a:t>
            </a:r>
            <a:r>
              <a:rPr kumimoji="1" lang="ja-JP" altLang="en-US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/>
            </a:r>
            <a:r>
              <a:rPr kumimoji="1" lang="en-US" altLang="zh-TW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Mail</a:t>
            </a:r>
            <a:r>
              <a:rPr kumimoji="1" lang="ja-JP" altLang="en-US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：</a:t>
            </a:r>
            <a:r>
              <a:rPr kumimoji="1" lang="en-US" altLang="zh-TW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honsyo@nosai</a:t>
            </a:r>
            <a:r>
              <a:rPr kumimoji="1" lang="en-US" altLang="ja-JP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-</a:t>
            </a:r>
            <a:r>
              <a:rPr kumimoji="1" lang="en-US" altLang="zh-TW" sz="105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saitama.jp 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A004260-C18B-43E4-A9EF-4B39147D9BE8}"/>
              </a:ext>
            </a:extLst>
          </p:cNvPr>
          <p:cNvSpPr txBox="1"/>
          <p:nvPr/>
        </p:nvSpPr>
        <p:spPr>
          <a:xfrm>
            <a:off x="261083" y="9660570"/>
            <a:ext cx="5850974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zh-TW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中部統括支所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(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川越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)</a:t>
            </a:r>
            <a:r>
              <a:rPr lang="en-US" altLang="zh-TW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:049-235-8711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  東松山支所：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0493-22-0655 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上尾支所：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048-779-6911</a:t>
            </a:r>
            <a:endParaRPr lang="en-US" altLang="zh-TW" sz="1050" dirty="0">
              <a:latin typeface="BIZ UDゴシック" panose="020B0400000000000000" pitchFamily="49" charset="-128"/>
              <a:ea typeface="BIZ UDゴシック" panose="020B0400000000000000" pitchFamily="49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zh-TW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北部統括支所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(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熊谷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)</a:t>
            </a:r>
            <a:r>
              <a:rPr lang="en-US" altLang="zh-TW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:048-533-8030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  本庄支所 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0495-21-0255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  秩父支所：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0494-22-0647</a:t>
            </a:r>
            <a:endParaRPr lang="en-US" altLang="zh-TW" sz="1050" dirty="0">
              <a:latin typeface="BIZ UDゴシック" panose="020B0400000000000000" pitchFamily="49" charset="-128"/>
              <a:ea typeface="BIZ UDゴシック" panose="020B0400000000000000" pitchFamily="49" charset="-128"/>
              <a:cs typeface="メイリオ" panose="020B0604030504040204" pitchFamily="50" charset="-128"/>
            </a:endParaRPr>
          </a:p>
          <a:p>
            <a:pPr>
              <a:spcBef>
                <a:spcPts val="300"/>
              </a:spcBef>
            </a:pPr>
            <a:r>
              <a:rPr lang="zh-TW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東部統括支所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(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行田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)</a:t>
            </a:r>
            <a:r>
              <a:rPr lang="en-US" altLang="zh-TW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:048-559-1588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  宮代支所 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0480-32-1015  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　越谷支所：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anose="020B0604030504040204" pitchFamily="50" charset="-128"/>
              </a:rPr>
              <a:t>048-965-7251</a:t>
            </a:r>
            <a:endParaRPr lang="en-US" altLang="zh-TW" sz="1050" dirty="0">
              <a:latin typeface="BIZ UDゴシック" panose="020B0400000000000000" pitchFamily="49" charset="-128"/>
              <a:ea typeface="BIZ UDゴシック" panose="020B0400000000000000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612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52CEFBD605BE840982639F31EF79D31" ma:contentTypeVersion="12" ma:contentTypeDescription="新しいドキュメントを作成します。" ma:contentTypeScope="" ma:versionID="f4868b22b1a6d922bfac9233c63e9961">
  <xsd:schema xmlns:xsd="http://www.w3.org/2001/XMLSchema" xmlns:xs="http://www.w3.org/2001/XMLSchema" xmlns:p="http://schemas.microsoft.com/office/2006/metadata/properties" xmlns:ns2="d0bcde3f-c09c-4c86-9321-ba066dc06c0a" xmlns:ns3="85ec59af-1a16-40a0-b163-384e34c79a5c" targetNamespace="http://schemas.microsoft.com/office/2006/metadata/properties" ma:root="true" ma:fieldsID="1b857b5a221688a051ef4113a38fb92d" ns2:_="" ns3:_="">
    <xsd:import namespace="d0bcde3f-c09c-4c86-9321-ba066dc06c0a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cde3f-c09c-4c86-9321-ba066dc06c0a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457c4a1-bb1b-4f6c-adde-4b0a621d6316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d0bcde3f-c09c-4c86-9321-ba066dc06c0a" xsi:nil="true"/>
    <TaxCatchAll xmlns="85ec59af-1a16-40a0-b163-384e34c79a5c" xsi:nil="true"/>
    <lcf76f155ced4ddcb4097134ff3c332f xmlns="d0bcde3f-c09c-4c86-9321-ba066dc06c0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72C5E2-A6C8-4203-BCC0-05A00C892C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F2DBA1-1618-420A-A9A2-03F6968D4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bcde3f-c09c-4c86-9321-ba066dc06c0a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27DBF1-E922-4233-A43E-3F4519943E93}">
  <ds:schemaRefs>
    <ds:schemaRef ds:uri="http://schemas.microsoft.com/office/2006/documentManagement/types"/>
    <ds:schemaRef ds:uri="85ec59af-1a16-40a0-b163-384e34c79a5c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d0bcde3f-c09c-4c86-9321-ba066dc06c0a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2684</TotalTime>
  <Words>1010</Words>
  <Application>Microsoft Office PowerPoint</Application>
  <PresentationFormat>ユーザー設定</PresentationFormat>
  <Paragraphs>144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UDShinGoPro-Light</vt:lpstr>
      <vt:lpstr>Meiryo</vt:lpstr>
      <vt:lpstr>Meiryo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久保田翔子</dc:creator>
  <cp:lastModifiedBy>石黒　雅道</cp:lastModifiedBy>
  <cp:revision>231</cp:revision>
  <cp:lastPrinted>2024-08-15T06:13:10Z</cp:lastPrinted>
  <dcterms:created xsi:type="dcterms:W3CDTF">2020-01-17T09:06:33Z</dcterms:created>
  <dcterms:modified xsi:type="dcterms:W3CDTF">2025-12-03T08:14:47Z</dcterms:modified>
</cp:coreProperties>
</file>